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8A8"/>
    <a:srgbClr val="119F91"/>
    <a:srgbClr val="C60C5C"/>
    <a:srgbClr val="5A0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6E7F9-0F33-4EA9-B51D-DC703E2B9C21}"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139566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6E7F9-0F33-4EA9-B51D-DC703E2B9C21}"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304478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6E7F9-0F33-4EA9-B51D-DC703E2B9C21}"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25063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6E7F9-0F33-4EA9-B51D-DC703E2B9C21}"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145528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46E7F9-0F33-4EA9-B51D-DC703E2B9C21}" type="datetimeFigureOut">
              <a:rPr lang="en-GB" smtClean="0"/>
              <a:t>29/02/2024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130226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6E7F9-0F33-4EA9-B51D-DC703E2B9C21}"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863308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6E7F9-0F33-4EA9-B51D-DC703E2B9C21}" type="datetimeFigureOut">
              <a:rPr lang="en-GB" smtClean="0"/>
              <a:t>29/02/2024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40741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6E7F9-0F33-4EA9-B51D-DC703E2B9C21}" type="datetimeFigureOut">
              <a:rPr lang="en-GB" smtClean="0"/>
              <a:t>29/02/2024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387069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6E7F9-0F33-4EA9-B51D-DC703E2B9C21}" type="datetimeFigureOut">
              <a:rPr lang="en-GB" smtClean="0"/>
              <a:t>29/02/2024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2856218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46E7F9-0F33-4EA9-B51D-DC703E2B9C21}"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258651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46E7F9-0F33-4EA9-B51D-DC703E2B9C21}" type="datetimeFigureOut">
              <a:rPr lang="en-GB" smtClean="0"/>
              <a:t>29/02/2024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39CBBF-59DA-4D39-A566-A57C0DF215E3}" type="slidenum">
              <a:rPr lang="en-GB" smtClean="0"/>
              <a:t>‹#›</a:t>
            </a:fld>
            <a:endParaRPr lang="en-GB"/>
          </a:p>
        </p:txBody>
      </p:sp>
    </p:spTree>
    <p:extLst>
      <p:ext uri="{BB962C8B-B14F-4D97-AF65-F5344CB8AC3E}">
        <p14:creationId xmlns:p14="http://schemas.microsoft.com/office/powerpoint/2010/main" val="385565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6E7F9-0F33-4EA9-B51D-DC703E2B9C21}" type="datetimeFigureOut">
              <a:rPr lang="en-GB" smtClean="0"/>
              <a:t>29/02/2024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9CBBF-59DA-4D39-A566-A57C0DF215E3}" type="slidenum">
              <a:rPr lang="en-GB" smtClean="0"/>
              <a:t>‹#›</a:t>
            </a:fld>
            <a:endParaRPr lang="en-GB"/>
          </a:p>
        </p:txBody>
      </p:sp>
    </p:spTree>
    <p:extLst>
      <p:ext uri="{BB962C8B-B14F-4D97-AF65-F5344CB8AC3E}">
        <p14:creationId xmlns:p14="http://schemas.microsoft.com/office/powerpoint/2010/main" val="79228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7" name="Rounded Rectangle 6"/>
          <p:cNvSpPr/>
          <p:nvPr/>
        </p:nvSpPr>
        <p:spPr>
          <a:xfrm>
            <a:off x="2356021" y="510746"/>
            <a:ext cx="7166919" cy="3624648"/>
          </a:xfrm>
          <a:prstGeom prst="roundRect">
            <a:avLst/>
          </a:prstGeom>
          <a:solidFill>
            <a:srgbClr val="00206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367481" y="282103"/>
            <a:ext cx="9144000" cy="2387600"/>
          </a:xfrm>
          <a:effectLst>
            <a:outerShdw blurRad="50800" dist="38100" dir="2700000" algn="tl" rotWithShape="0">
              <a:prstClr val="black">
                <a:alpha val="40000"/>
              </a:prstClr>
            </a:outerShdw>
          </a:effectLst>
        </p:spPr>
        <p:txBody>
          <a:bodyPr>
            <a:normAutofit/>
          </a:bodyPr>
          <a:lstStyle/>
          <a:p>
            <a:r>
              <a:rPr lang="en-GB" sz="15000" b="1" dirty="0" smtClean="0">
                <a:solidFill>
                  <a:schemeClr val="bg1"/>
                </a:solidFill>
                <a:latin typeface="Amatic SC" panose="00000500000000000000" pitchFamily="2" charset="-79"/>
                <a:cs typeface="Amatic SC" panose="00000500000000000000" pitchFamily="2" charset="-79"/>
              </a:rPr>
              <a:t>Social Story</a:t>
            </a:r>
            <a:endParaRPr lang="en-GB" sz="15000" b="1" dirty="0">
              <a:solidFill>
                <a:schemeClr val="bg1"/>
              </a:solidFill>
              <a:latin typeface="Amatic SC" panose="00000500000000000000" pitchFamily="2" charset="-79"/>
              <a:cs typeface="Amatic SC" panose="00000500000000000000" pitchFamily="2" charset="-79"/>
            </a:endParaRPr>
          </a:p>
        </p:txBody>
      </p:sp>
      <p:sp>
        <p:nvSpPr>
          <p:cNvPr id="3" name="Subtitle 2"/>
          <p:cNvSpPr>
            <a:spLocks noGrp="1"/>
          </p:cNvSpPr>
          <p:nvPr>
            <p:ph type="subTitle" idx="1"/>
          </p:nvPr>
        </p:nvSpPr>
        <p:spPr>
          <a:xfrm>
            <a:off x="1367481" y="3050103"/>
            <a:ext cx="9144000" cy="1655762"/>
          </a:xfrm>
          <a:effectLst>
            <a:outerShdw blurRad="50800" dist="38100" dir="2700000" algn="tl" rotWithShape="0">
              <a:prstClr val="black">
                <a:alpha val="40000"/>
              </a:prstClr>
            </a:outerShdw>
          </a:effectLst>
        </p:spPr>
        <p:txBody>
          <a:bodyPr>
            <a:noAutofit/>
          </a:bodyPr>
          <a:lstStyle/>
          <a:p>
            <a:pPr>
              <a:lnSpc>
                <a:spcPct val="50000"/>
              </a:lnSpc>
              <a:spcBef>
                <a:spcPts val="0"/>
              </a:spcBef>
              <a:spcAft>
                <a:spcPts val="600"/>
              </a:spcAft>
            </a:pPr>
            <a:r>
              <a:rPr lang="en-GB" sz="9600" b="1" baseline="30000" dirty="0">
                <a:solidFill>
                  <a:schemeClr val="bg1"/>
                </a:solidFill>
                <a:latin typeface="Amatic SC" panose="00000500000000000000" pitchFamily="2" charset="-79"/>
                <a:cs typeface="Amatic SC" panose="00000500000000000000" pitchFamily="2" charset="-79"/>
              </a:rPr>
              <a:t>Preparing for your </a:t>
            </a:r>
          </a:p>
          <a:p>
            <a:pPr>
              <a:lnSpc>
                <a:spcPct val="50000"/>
              </a:lnSpc>
              <a:spcBef>
                <a:spcPts val="0"/>
              </a:spcBef>
              <a:spcAft>
                <a:spcPts val="600"/>
              </a:spcAft>
            </a:pPr>
            <a:r>
              <a:rPr lang="en-GB" sz="9600" b="1" baseline="30000" dirty="0">
                <a:solidFill>
                  <a:schemeClr val="bg1"/>
                </a:solidFill>
                <a:latin typeface="Amatic SC" panose="00000500000000000000" pitchFamily="2" charset="-79"/>
                <a:cs typeface="Amatic SC" panose="00000500000000000000" pitchFamily="2" charset="-79"/>
              </a:rPr>
              <a:t>School Visit</a:t>
            </a:r>
            <a:endParaRPr lang="en-GB" sz="9600" b="1" dirty="0">
              <a:solidFill>
                <a:schemeClr val="bg1"/>
              </a:solidFill>
              <a:latin typeface="Amatic SC" panose="00000500000000000000" pitchFamily="2" charset="-79"/>
              <a:cs typeface="Amatic SC" panose="00000500000000000000" pitchFamily="2" charset="-79"/>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224" y="6858000"/>
            <a:ext cx="2560514" cy="1063598"/>
          </a:xfrm>
          <a:prstGeom prst="rect">
            <a:avLst/>
          </a:prstGeom>
        </p:spPr>
      </p:pic>
    </p:spTree>
    <p:extLst>
      <p:ext uri="{BB962C8B-B14F-4D97-AF65-F5344CB8AC3E}">
        <p14:creationId xmlns:p14="http://schemas.microsoft.com/office/powerpoint/2010/main" val="180930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720763" y="1744064"/>
            <a:ext cx="10416092" cy="81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You may enter the attraction through the turnstile on the 3rd floor, through Deep Blue One, or up the stairs which lead to the Halfway café. </a:t>
            </a:r>
            <a:endParaRPr lang="en-GB" b="1" baseline="30000" dirty="0">
              <a:latin typeface="Gill Sans" panose="020B0702020104020203" pitchFamily="34" charset="0"/>
            </a:endParaRPr>
          </a:p>
        </p:txBody>
      </p:sp>
      <p:sp>
        <p:nvSpPr>
          <p:cNvPr id="20" name="Rounded Rectangle 19"/>
          <p:cNvSpPr/>
          <p:nvPr/>
        </p:nvSpPr>
        <p:spPr>
          <a:xfrm>
            <a:off x="473337" y="1455026"/>
            <a:ext cx="11274014" cy="4972405"/>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e</a:t>
            </a:r>
            <a:r>
              <a:rPr lang="en-GB" sz="7200" b="1" dirty="0" smtClean="0">
                <a:solidFill>
                  <a:schemeClr val="bg1"/>
                </a:solidFill>
                <a:latin typeface="Amatic SC" panose="00000500000000000000" pitchFamily="2" charset="-79"/>
                <a:cs typeface="Amatic SC" panose="00000500000000000000" pitchFamily="2" charset="-79"/>
              </a:rPr>
              <a:t>ntering the aquarium</a:t>
            </a:r>
            <a:endParaRPr lang="en-GB" sz="7200" b="1" dirty="0">
              <a:solidFill>
                <a:schemeClr val="bg1"/>
              </a:solidFill>
              <a:latin typeface="Amatic SC" panose="00000500000000000000" pitchFamily="2" charset="-79"/>
              <a:cs typeface="Amatic SC" panose="00000500000000000000" pitchFamily="2" charset="-79"/>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334"/>
          <a:stretch/>
        </p:blipFill>
        <p:spPr>
          <a:xfrm>
            <a:off x="1343490" y="2369958"/>
            <a:ext cx="2736923" cy="35239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040" y="2369958"/>
            <a:ext cx="2648879" cy="35318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546" y="2369959"/>
            <a:ext cx="2648878" cy="3531838"/>
          </a:xfrm>
          <a:prstGeom prst="rect">
            <a:avLst/>
          </a:prstGeom>
        </p:spPr>
      </p:pic>
      <p:sp>
        <p:nvSpPr>
          <p:cNvPr id="16" name="Content Placeholder 6"/>
          <p:cNvSpPr txBox="1">
            <a:spLocks/>
          </p:cNvSpPr>
          <p:nvPr/>
        </p:nvSpPr>
        <p:spPr>
          <a:xfrm>
            <a:off x="1458685" y="6073737"/>
            <a:ext cx="2506532" cy="353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Turnstile entrance</a:t>
            </a:r>
            <a:endParaRPr lang="en-GB" b="1" baseline="30000" dirty="0">
              <a:latin typeface="Gill Sans" panose="020B0702020104020203" pitchFamily="34" charset="0"/>
            </a:endParaRPr>
          </a:p>
        </p:txBody>
      </p:sp>
      <p:sp>
        <p:nvSpPr>
          <p:cNvPr id="17" name="Content Placeholder 6"/>
          <p:cNvSpPr txBox="1">
            <a:spLocks/>
          </p:cNvSpPr>
          <p:nvPr/>
        </p:nvSpPr>
        <p:spPr>
          <a:xfrm>
            <a:off x="4335332" y="6069403"/>
            <a:ext cx="3550023" cy="353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Halfway café entrance</a:t>
            </a:r>
            <a:endParaRPr lang="en-GB" b="1" baseline="30000" dirty="0">
              <a:latin typeface="Gill Sans" panose="020B0702020104020203" pitchFamily="34" charset="0"/>
            </a:endParaRPr>
          </a:p>
        </p:txBody>
      </p:sp>
      <p:sp>
        <p:nvSpPr>
          <p:cNvPr id="19" name="Content Placeholder 6"/>
          <p:cNvSpPr txBox="1">
            <a:spLocks/>
          </p:cNvSpPr>
          <p:nvPr/>
        </p:nvSpPr>
        <p:spPr>
          <a:xfrm>
            <a:off x="7734748" y="6069403"/>
            <a:ext cx="3797450" cy="353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Deep Blue One entrance</a:t>
            </a:r>
            <a:endParaRPr lang="en-GB" b="1" baseline="30000" dirty="0">
              <a:latin typeface="Gill Sans" panose="020B0702020104020203" pitchFamily="34" charset="0"/>
            </a:endParaRPr>
          </a:p>
        </p:txBody>
      </p:sp>
    </p:spTree>
    <p:extLst>
      <p:ext uri="{BB962C8B-B14F-4D97-AF65-F5344CB8AC3E}">
        <p14:creationId xmlns:p14="http://schemas.microsoft.com/office/powerpoint/2010/main" val="276851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1656677" y="2155543"/>
            <a:ext cx="5712311"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You may see some areas called ‘Glimpse’ as you go around, giving you the opportunity to view 8 working areas ‘behind the scenes’.</a:t>
            </a:r>
            <a:endParaRPr lang="en-GB" b="1" baseline="30000" dirty="0">
              <a:latin typeface="Gill Sans" panose="020B0702020104020203" pitchFamily="34" charset="0"/>
            </a:endParaRPr>
          </a:p>
        </p:txBody>
      </p:sp>
      <p:sp>
        <p:nvSpPr>
          <p:cNvPr id="20" name="Rounded Rectangle 19"/>
          <p:cNvSpPr/>
          <p:nvPr/>
        </p:nvSpPr>
        <p:spPr>
          <a:xfrm>
            <a:off x="473336" y="1674288"/>
            <a:ext cx="7842325" cy="475314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g</a:t>
            </a:r>
            <a:r>
              <a:rPr lang="en-GB" sz="7200" b="1" dirty="0" smtClean="0">
                <a:solidFill>
                  <a:schemeClr val="bg1"/>
                </a:solidFill>
                <a:latin typeface="Amatic SC" panose="00000500000000000000" pitchFamily="2" charset="-79"/>
                <a:cs typeface="Amatic SC" panose="00000500000000000000" pitchFamily="2" charset="-79"/>
              </a:rPr>
              <a:t>ood to know before you start</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8672456" y="1937467"/>
            <a:ext cx="2917114"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Look out for The Deep Crew around the building. They are there to help, so feel free to ask those questions! </a:t>
            </a:r>
            <a:endParaRPr lang="en-GB" b="1" baseline="30000" dirty="0">
              <a:latin typeface="Gill Sans" panose="020B0702020104020203" pitchFamily="34" charset="0"/>
            </a:endParaRPr>
          </a:p>
        </p:txBody>
      </p:sp>
      <p:sp>
        <p:nvSpPr>
          <p:cNvPr id="30" name="Rounded Rectangle 29"/>
          <p:cNvSpPr/>
          <p:nvPr/>
        </p:nvSpPr>
        <p:spPr>
          <a:xfrm>
            <a:off x="8588188" y="1674288"/>
            <a:ext cx="3085651" cy="475314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759" r="18541"/>
          <a:stretch/>
        </p:blipFill>
        <p:spPr>
          <a:xfrm>
            <a:off x="720763" y="3278849"/>
            <a:ext cx="3199952" cy="2718579"/>
          </a:xfrm>
          <a:prstGeom prst="round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534" y="3278849"/>
            <a:ext cx="4104489" cy="2736326"/>
          </a:xfrm>
          <a:prstGeom prst="round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2188" t="11070" r="19737"/>
          <a:stretch/>
        </p:blipFill>
        <p:spPr>
          <a:xfrm>
            <a:off x="8799514" y="3287722"/>
            <a:ext cx="2662998" cy="2718579"/>
          </a:xfrm>
          <a:prstGeom prst="roundRect">
            <a:avLst/>
          </a:prstGeom>
        </p:spPr>
      </p:pic>
    </p:spTree>
    <p:extLst>
      <p:ext uri="{BB962C8B-B14F-4D97-AF65-F5344CB8AC3E}">
        <p14:creationId xmlns:p14="http://schemas.microsoft.com/office/powerpoint/2010/main" val="365364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517712" y="1630430"/>
            <a:ext cx="2803263" cy="2417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600" b="1" baseline="30000" dirty="0" smtClean="0">
                <a:latin typeface="Gill Sans" panose="020B0702020104020203" pitchFamily="34" charset="0"/>
              </a:rPr>
              <a:t>At the start of your journey, you will go through a dark room with a colourful glass sculpture. It can be noisy here too. If you would like to avoid this area just ask the guide on the entrance turnstile!</a:t>
            </a:r>
            <a:endParaRPr lang="en-GB" sz="2600" b="1" baseline="30000" dirty="0">
              <a:latin typeface="Gill Sans" panose="020B0702020104020203" pitchFamily="34" charset="0"/>
            </a:endParaRPr>
          </a:p>
        </p:txBody>
      </p:sp>
      <p:sp>
        <p:nvSpPr>
          <p:cNvPr id="20" name="Rounded Rectangle 19"/>
          <p:cNvSpPr/>
          <p:nvPr/>
        </p:nvSpPr>
        <p:spPr>
          <a:xfrm>
            <a:off x="473337" y="1445907"/>
            <a:ext cx="5842506" cy="2437603"/>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714563" y="1630430"/>
            <a:ext cx="4753088" cy="13925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The Lagoon of Light is next.</a:t>
            </a:r>
          </a:p>
          <a:p>
            <a:pPr marL="0" indent="0" algn="ctr">
              <a:lnSpc>
                <a:spcPct val="110000"/>
              </a:lnSpc>
              <a:spcBef>
                <a:spcPts val="0"/>
              </a:spcBef>
              <a:buNone/>
            </a:pPr>
            <a:r>
              <a:rPr lang="en-GB" b="1" baseline="30000" dirty="0" smtClean="0">
                <a:latin typeface="Gill Sans" panose="020B0702020104020203" pitchFamily="34" charset="0"/>
              </a:rPr>
              <a:t>It is home to lots of tropical fish, including the ones you can see in these pictures. You will also see brightly coloured corals and large mangrove trees.</a:t>
            </a:r>
            <a:endParaRPr lang="en-GB" b="1" baseline="30000" dirty="0">
              <a:latin typeface="Gill Sans" panose="020B0702020104020203" pitchFamily="34" charset="0"/>
            </a:endParaRPr>
          </a:p>
        </p:txBody>
      </p:sp>
      <p:sp>
        <p:nvSpPr>
          <p:cNvPr id="30" name="Rounded Rectangle 29"/>
          <p:cNvSpPr/>
          <p:nvPr/>
        </p:nvSpPr>
        <p:spPr>
          <a:xfrm>
            <a:off x="6508376" y="1455026"/>
            <a:ext cx="5165463" cy="4972405"/>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6"/>
          <p:cNvSpPr txBox="1">
            <a:spLocks/>
          </p:cNvSpPr>
          <p:nvPr/>
        </p:nvSpPr>
        <p:spPr>
          <a:xfrm>
            <a:off x="473336" y="4415481"/>
            <a:ext cx="2807747" cy="2081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a:latin typeface="Gill Sans" panose="020B0702020104020203" pitchFamily="34" charset="0"/>
              </a:rPr>
              <a:t>As you walk down the</a:t>
            </a:r>
          </a:p>
          <a:p>
            <a:pPr marL="0" indent="0" algn="ctr">
              <a:spcBef>
                <a:spcPts val="0"/>
              </a:spcBef>
              <a:buNone/>
            </a:pPr>
            <a:r>
              <a:rPr lang="en-GB" b="1" baseline="30000" dirty="0">
                <a:latin typeface="Gill Sans" panose="020B0702020104020203" pitchFamily="34" charset="0"/>
              </a:rPr>
              <a:t>timeline, you will find</a:t>
            </a:r>
          </a:p>
          <a:p>
            <a:pPr marL="0" indent="0" algn="ctr">
              <a:spcBef>
                <a:spcPts val="0"/>
              </a:spcBef>
              <a:buNone/>
            </a:pPr>
            <a:r>
              <a:rPr lang="en-GB" b="1" baseline="30000" dirty="0">
                <a:latin typeface="Gill Sans" panose="020B0702020104020203" pitchFamily="34" charset="0"/>
              </a:rPr>
              <a:t>interesting facts about</a:t>
            </a:r>
          </a:p>
          <a:p>
            <a:pPr marL="0" indent="0" algn="ctr">
              <a:spcBef>
                <a:spcPts val="0"/>
              </a:spcBef>
              <a:buNone/>
            </a:pPr>
            <a:r>
              <a:rPr lang="en-GB" b="1" baseline="30000" dirty="0">
                <a:latin typeface="Gill Sans" panose="020B0702020104020203" pitchFamily="34" charset="0"/>
              </a:rPr>
              <a:t>the creation of the</a:t>
            </a:r>
          </a:p>
          <a:p>
            <a:pPr marL="0" indent="0" algn="ctr">
              <a:spcBef>
                <a:spcPts val="0"/>
              </a:spcBef>
              <a:buNone/>
            </a:pPr>
            <a:r>
              <a:rPr lang="en-GB" b="1" baseline="30000" dirty="0">
                <a:latin typeface="Gill Sans" panose="020B0702020104020203" pitchFamily="34" charset="0"/>
              </a:rPr>
              <a:t>oceans, as well </a:t>
            </a:r>
            <a:r>
              <a:rPr lang="en-GB" b="1" baseline="30000" dirty="0" smtClean="0">
                <a:latin typeface="Gill Sans" panose="020B0702020104020203" pitchFamily="34" charset="0"/>
              </a:rPr>
              <a:t>as seeing fossils </a:t>
            </a:r>
            <a:r>
              <a:rPr lang="en-GB" b="1" baseline="30000" dirty="0">
                <a:latin typeface="Gill Sans" panose="020B0702020104020203" pitchFamily="34" charset="0"/>
              </a:rPr>
              <a:t>and starfish</a:t>
            </a:r>
            <a:r>
              <a:rPr lang="en-GB" b="1" baseline="30000" dirty="0" smtClean="0">
                <a:latin typeface="Gill Sans" panose="020B0702020104020203" pitchFamily="34" charset="0"/>
              </a:rPr>
              <a:t>.</a:t>
            </a:r>
            <a:endParaRPr lang="en-GB" b="1" baseline="30000" dirty="0">
              <a:latin typeface="Gill Sans" panose="020B0702020104020203" pitchFamily="34" charset="0"/>
            </a:endParaRPr>
          </a:p>
        </p:txBody>
      </p:sp>
      <p:sp>
        <p:nvSpPr>
          <p:cNvPr id="13" name="Rounded Rectangle 12"/>
          <p:cNvSpPr/>
          <p:nvPr/>
        </p:nvSpPr>
        <p:spPr>
          <a:xfrm>
            <a:off x="473336" y="4094746"/>
            <a:ext cx="5842507" cy="2332686"/>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082" y="1704297"/>
            <a:ext cx="2894912" cy="1929941"/>
          </a:xfrm>
          <a:prstGeom prst="round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1082" y="4270150"/>
            <a:ext cx="2894912" cy="1922740"/>
          </a:xfrm>
          <a:prstGeom prst="round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462" y="4830195"/>
            <a:ext cx="1795423" cy="1460330"/>
          </a:xfrm>
          <a:prstGeom prst="round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8418" y="4831370"/>
            <a:ext cx="2188733" cy="1459155"/>
          </a:xfrm>
          <a:prstGeom prst="round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32069"/>
          <a:stretch/>
        </p:blipFill>
        <p:spPr>
          <a:xfrm>
            <a:off x="7070462" y="2839294"/>
            <a:ext cx="4093853" cy="1853996"/>
          </a:xfrm>
          <a:prstGeom prst="roundRect">
            <a:avLst/>
          </a:prstGeom>
        </p:spPr>
      </p:pic>
    </p:spTree>
    <p:extLst>
      <p:ext uri="{BB962C8B-B14F-4D97-AF65-F5344CB8AC3E}">
        <p14:creationId xmlns:p14="http://schemas.microsoft.com/office/powerpoint/2010/main" val="1426264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602428" y="2061795"/>
            <a:ext cx="2225488" cy="20294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At Dylan’s Discovery Corner there are sensory objects and an interactive floor. </a:t>
            </a:r>
            <a:endParaRPr lang="en-GB" b="1" baseline="30000" dirty="0">
              <a:latin typeface="Gill Sans" panose="020B0702020104020203" pitchFamily="34" charset="0"/>
            </a:endParaRPr>
          </a:p>
        </p:txBody>
      </p:sp>
      <p:sp>
        <p:nvSpPr>
          <p:cNvPr id="20" name="Rounded Rectangle 19"/>
          <p:cNvSpPr/>
          <p:nvPr/>
        </p:nvSpPr>
        <p:spPr>
          <a:xfrm>
            <a:off x="473337" y="1445907"/>
            <a:ext cx="5842506" cy="2437603"/>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714563" y="1630430"/>
            <a:ext cx="4753088" cy="1392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Look out for your first glimpse of our colony of Gentoo penguins as you go down the ramp.</a:t>
            </a:r>
            <a:endParaRPr lang="en-GB" b="1" baseline="30000" dirty="0">
              <a:latin typeface="Gill Sans" panose="020B0702020104020203" pitchFamily="34" charset="0"/>
            </a:endParaRPr>
          </a:p>
        </p:txBody>
      </p:sp>
      <p:sp>
        <p:nvSpPr>
          <p:cNvPr id="30" name="Rounded Rectangle 29"/>
          <p:cNvSpPr/>
          <p:nvPr/>
        </p:nvSpPr>
        <p:spPr>
          <a:xfrm>
            <a:off x="6508376" y="1455026"/>
            <a:ext cx="5165463" cy="4972405"/>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6"/>
          <p:cNvSpPr txBox="1">
            <a:spLocks/>
          </p:cNvSpPr>
          <p:nvPr/>
        </p:nvSpPr>
        <p:spPr>
          <a:xfrm>
            <a:off x="736226" y="4327399"/>
            <a:ext cx="1957892" cy="933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Next you will see the Living Coral display.</a:t>
            </a:r>
            <a:endParaRPr lang="en-GB" b="1" baseline="30000" dirty="0">
              <a:latin typeface="Gill Sans" panose="020B0702020104020203" pitchFamily="34" charset="0"/>
            </a:endParaRPr>
          </a:p>
        </p:txBody>
      </p:sp>
      <p:sp>
        <p:nvSpPr>
          <p:cNvPr id="13" name="Rounded Rectangle 12"/>
          <p:cNvSpPr/>
          <p:nvPr/>
        </p:nvSpPr>
        <p:spPr>
          <a:xfrm>
            <a:off x="473336" y="4094746"/>
            <a:ext cx="5842507" cy="2332686"/>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948" y="1559993"/>
            <a:ext cx="3330621" cy="2220413"/>
          </a:xfrm>
          <a:prstGeom prst="round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15" y="5120640"/>
            <a:ext cx="1748513" cy="1165821"/>
          </a:xfrm>
          <a:prstGeom prst="round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0632" r="30196"/>
          <a:stretch/>
        </p:blipFill>
        <p:spPr>
          <a:xfrm>
            <a:off x="3061697" y="4242494"/>
            <a:ext cx="3075004" cy="2037190"/>
          </a:xfrm>
          <a:prstGeom prst="round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8355" r="23937"/>
          <a:stretch/>
        </p:blipFill>
        <p:spPr>
          <a:xfrm rot="5400000">
            <a:off x="7317955" y="2127298"/>
            <a:ext cx="3536482" cy="4596168"/>
          </a:xfrm>
          <a:prstGeom prst="roundRect">
            <a:avLst/>
          </a:prstGeom>
        </p:spPr>
      </p:pic>
    </p:spTree>
    <p:extLst>
      <p:ext uri="{BB962C8B-B14F-4D97-AF65-F5344CB8AC3E}">
        <p14:creationId xmlns:p14="http://schemas.microsoft.com/office/powerpoint/2010/main" val="172676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866887" y="1919252"/>
            <a:ext cx="5206701" cy="983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Next you can see the deep side of the lagoon. </a:t>
            </a:r>
          </a:p>
          <a:p>
            <a:pPr marL="0" indent="0" algn="ctr">
              <a:buNone/>
            </a:pPr>
            <a:r>
              <a:rPr lang="en-GB" b="1" baseline="30000" dirty="0" smtClean="0">
                <a:latin typeface="Gill Sans" panose="020B0702020104020203" pitchFamily="34" charset="0"/>
              </a:rPr>
              <a:t>The overhead viewing bubbles have steps that can be climbed so you can look up into our lagoon.</a:t>
            </a:r>
            <a:endParaRPr lang="en-GB" b="1" baseline="30000" dirty="0">
              <a:latin typeface="Gill Sans" panose="020B0702020104020203" pitchFamily="34" charset="0"/>
            </a:endParaRPr>
          </a:p>
        </p:txBody>
      </p:sp>
      <p:sp>
        <p:nvSpPr>
          <p:cNvPr id="20" name="Rounded Rectangle 19"/>
          <p:cNvSpPr/>
          <p:nvPr/>
        </p:nvSpPr>
        <p:spPr>
          <a:xfrm>
            <a:off x="473337" y="1445907"/>
            <a:ext cx="11200502" cy="203839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720763" y="4082265"/>
            <a:ext cx="3334870" cy="23451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As you enter Endless Ocean, you will see amazing animals including sharks, rays and sawfish. You may also catch a glimpse of our turtles here. </a:t>
            </a:r>
            <a:endParaRPr lang="en-GB" b="1" baseline="30000" dirty="0">
              <a:latin typeface="Gill Sans" panose="020B0702020104020203" pitchFamily="34" charset="0"/>
            </a:endParaRPr>
          </a:p>
        </p:txBody>
      </p:sp>
      <p:sp>
        <p:nvSpPr>
          <p:cNvPr id="30" name="Rounded Rectangle 29"/>
          <p:cNvSpPr/>
          <p:nvPr/>
        </p:nvSpPr>
        <p:spPr>
          <a:xfrm>
            <a:off x="473338" y="3692072"/>
            <a:ext cx="11200502" cy="2735359"/>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443" r="7055"/>
          <a:stretch/>
        </p:blipFill>
        <p:spPr>
          <a:xfrm>
            <a:off x="6508376" y="1528616"/>
            <a:ext cx="2442106" cy="1882095"/>
          </a:xfrm>
          <a:prstGeom prst="round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043" r="18369"/>
          <a:stretch/>
        </p:blipFill>
        <p:spPr>
          <a:xfrm>
            <a:off x="9282095" y="1521881"/>
            <a:ext cx="2185556" cy="1859940"/>
          </a:xfrm>
          <a:prstGeom prst="round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543" y="3845685"/>
            <a:ext cx="1708673" cy="1138997"/>
          </a:xfrm>
          <a:prstGeom prst="round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0050" y="3817392"/>
            <a:ext cx="3727076" cy="2484717"/>
          </a:xfrm>
          <a:prstGeom prst="round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1543" y="5138295"/>
            <a:ext cx="1708673" cy="1139116"/>
          </a:xfrm>
          <a:prstGeom prst="round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1048" y="3870383"/>
            <a:ext cx="1621150" cy="2431726"/>
          </a:xfrm>
          <a:prstGeom prst="roundRect">
            <a:avLst/>
          </a:prstGeom>
        </p:spPr>
      </p:pic>
    </p:spTree>
    <p:extLst>
      <p:ext uri="{BB962C8B-B14F-4D97-AF65-F5344CB8AC3E}">
        <p14:creationId xmlns:p14="http://schemas.microsoft.com/office/powerpoint/2010/main" val="1961349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720763" y="1644659"/>
            <a:ext cx="5680037" cy="261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You will find the colourfully lit Slime and Changing Seas Exhibit next to Endless Oceans. </a:t>
            </a:r>
          </a:p>
          <a:p>
            <a:pPr marL="0" indent="0" algn="ctr">
              <a:buNone/>
            </a:pPr>
            <a:r>
              <a:rPr lang="en-GB" b="1" baseline="30000" dirty="0" smtClean="0">
                <a:latin typeface="Gill Sans" panose="020B0702020104020203" pitchFamily="34" charset="0"/>
              </a:rPr>
              <a:t>Learn about climate change and how ocean acidification is affecting our oceans and the animals that live there, by reading the information available on the 3 screens on the display and moving projection above. </a:t>
            </a:r>
          </a:p>
        </p:txBody>
      </p:sp>
      <p:sp>
        <p:nvSpPr>
          <p:cNvPr id="20" name="Rounded Rectangle 19"/>
          <p:cNvSpPr/>
          <p:nvPr/>
        </p:nvSpPr>
        <p:spPr>
          <a:xfrm>
            <a:off x="473337" y="1445906"/>
            <a:ext cx="6099585" cy="5116259"/>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7013986" y="1756875"/>
            <a:ext cx="4518212" cy="1459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Next up is the Amazon Flooded Forest, home to species </a:t>
            </a:r>
          </a:p>
          <a:p>
            <a:pPr marL="0" indent="0" algn="ctr">
              <a:lnSpc>
                <a:spcPct val="110000"/>
              </a:lnSpc>
              <a:spcBef>
                <a:spcPts val="0"/>
              </a:spcBef>
              <a:buNone/>
            </a:pPr>
            <a:r>
              <a:rPr lang="en-GB" b="1" baseline="30000" dirty="0" smtClean="0">
                <a:latin typeface="Gill Sans" panose="020B0702020104020203" pitchFamily="34" charset="0"/>
              </a:rPr>
              <a:t>from the Amazon River including catfish and </a:t>
            </a:r>
            <a:r>
              <a:rPr lang="en-GB" b="1" baseline="30000" dirty="0" err="1" smtClean="0">
                <a:latin typeface="Gill Sans" panose="020B0702020104020203" pitchFamily="34" charset="0"/>
              </a:rPr>
              <a:t>pacu</a:t>
            </a:r>
            <a:r>
              <a:rPr lang="en-GB" b="1" baseline="30000" dirty="0" smtClean="0">
                <a:latin typeface="Gill Sans" panose="020B0702020104020203" pitchFamily="34" charset="0"/>
              </a:rPr>
              <a:t>. </a:t>
            </a:r>
            <a:endParaRPr lang="en-GB" b="1" baseline="30000" dirty="0">
              <a:latin typeface="Gill Sans" panose="020B0702020104020203" pitchFamily="34" charset="0"/>
            </a:endParaRPr>
          </a:p>
        </p:txBody>
      </p:sp>
      <p:sp>
        <p:nvSpPr>
          <p:cNvPr id="30" name="Rounded Rectangle 29"/>
          <p:cNvSpPr/>
          <p:nvPr/>
        </p:nvSpPr>
        <p:spPr>
          <a:xfrm>
            <a:off x="6712772" y="1455026"/>
            <a:ext cx="5066852" cy="5107139"/>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621"/>
          <a:stretch/>
        </p:blipFill>
        <p:spPr>
          <a:xfrm>
            <a:off x="1065008" y="3641045"/>
            <a:ext cx="5012880" cy="2719634"/>
          </a:xfrm>
          <a:prstGeom prst="round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4817" b="28770"/>
          <a:stretch/>
        </p:blipFill>
        <p:spPr>
          <a:xfrm>
            <a:off x="7076033" y="3114293"/>
            <a:ext cx="4456165" cy="3246386"/>
          </a:xfrm>
          <a:prstGeom prst="roundRect">
            <a:avLst/>
          </a:prstGeom>
        </p:spPr>
      </p:pic>
    </p:spTree>
    <p:extLst>
      <p:ext uri="{BB962C8B-B14F-4D97-AF65-F5344CB8AC3E}">
        <p14:creationId xmlns:p14="http://schemas.microsoft.com/office/powerpoint/2010/main" val="297118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623941" y="1901387"/>
            <a:ext cx="1658919" cy="4469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Next you will find the entrance into the Cool Seas exhibit. </a:t>
            </a:r>
          </a:p>
          <a:p>
            <a:pPr marL="0" indent="0" algn="ctr">
              <a:buNone/>
            </a:pPr>
            <a:r>
              <a:rPr lang="en-GB" b="1" baseline="30000" dirty="0" smtClean="0">
                <a:latin typeface="Gill Sans" panose="020B0702020104020203" pitchFamily="34" charset="0"/>
              </a:rPr>
              <a:t>Toilet facilities are available in this area and the Halfway Cafe here is open on weekends and in school holidays until 4pm.</a:t>
            </a:r>
            <a:endParaRPr lang="en-GB" b="1" baseline="30000" dirty="0">
              <a:latin typeface="Gill Sans" panose="020B0702020104020203" pitchFamily="34" charset="0"/>
            </a:endParaRPr>
          </a:p>
        </p:txBody>
      </p:sp>
      <p:sp>
        <p:nvSpPr>
          <p:cNvPr id="20" name="Rounded Rectangle 19"/>
          <p:cNvSpPr/>
          <p:nvPr/>
        </p:nvSpPr>
        <p:spPr>
          <a:xfrm>
            <a:off x="473337" y="1445907"/>
            <a:ext cx="4894729"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5680039" y="1647815"/>
            <a:ext cx="5993801" cy="12352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Cool Seas is quite dark but very tranquil.</a:t>
            </a:r>
          </a:p>
          <a:p>
            <a:pPr marL="0" indent="0" algn="ctr">
              <a:lnSpc>
                <a:spcPct val="110000"/>
              </a:lnSpc>
              <a:spcBef>
                <a:spcPts val="0"/>
              </a:spcBef>
              <a:buNone/>
            </a:pPr>
            <a:r>
              <a:rPr lang="en-GB" b="1" baseline="30000" dirty="0" smtClean="0">
                <a:latin typeface="Gill Sans" panose="020B0702020104020203" pitchFamily="34" charset="0"/>
              </a:rPr>
              <a:t>Visit our ambient jellyfish room to take a closer look at the amazing species that live here and learn about their lifecycle. </a:t>
            </a:r>
            <a:endParaRPr lang="en-GB" b="1" baseline="30000" dirty="0">
              <a:latin typeface="Gill Sans" panose="020B0702020104020203" pitchFamily="34" charset="0"/>
            </a:endParaRPr>
          </a:p>
        </p:txBody>
      </p:sp>
      <p:sp>
        <p:nvSpPr>
          <p:cNvPr id="30" name="Rounded Rectangle 29"/>
          <p:cNvSpPr/>
          <p:nvPr/>
        </p:nvSpPr>
        <p:spPr>
          <a:xfrm>
            <a:off x="5593976" y="1455026"/>
            <a:ext cx="6079864" cy="4972405"/>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993" y="1793347"/>
            <a:ext cx="2738804" cy="2054103"/>
          </a:xfrm>
          <a:prstGeom prst="round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2876"/>
          <a:stretch/>
        </p:blipFill>
        <p:spPr>
          <a:xfrm>
            <a:off x="2396042" y="4030392"/>
            <a:ext cx="2718196" cy="2079951"/>
          </a:xfrm>
          <a:prstGeom prst="round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0275" b="33647"/>
          <a:stretch/>
        </p:blipFill>
        <p:spPr>
          <a:xfrm>
            <a:off x="6126480" y="2788486"/>
            <a:ext cx="5005892" cy="1354536"/>
          </a:xfrm>
          <a:prstGeom prst="round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2363" y="4351467"/>
            <a:ext cx="2345167" cy="1758875"/>
          </a:xfrm>
          <a:prstGeom prst="roundRect">
            <a:avLst/>
          </a:prstGeom>
        </p:spPr>
      </p:pic>
      <p:sp>
        <p:nvSpPr>
          <p:cNvPr id="18" name="Content Placeholder 6"/>
          <p:cNvSpPr txBox="1">
            <a:spLocks/>
          </p:cNvSpPr>
          <p:nvPr/>
        </p:nvSpPr>
        <p:spPr>
          <a:xfrm>
            <a:off x="8335383" y="4300131"/>
            <a:ext cx="3196815" cy="20759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Make your way further round to watch waves crash into our </a:t>
            </a:r>
            <a:r>
              <a:rPr lang="en-GB" b="1" baseline="30000" dirty="0" err="1" smtClean="0">
                <a:latin typeface="Gill Sans" panose="020B0702020104020203" pitchFamily="34" charset="0"/>
              </a:rPr>
              <a:t>rockpool</a:t>
            </a:r>
            <a:r>
              <a:rPr lang="en-GB" b="1" baseline="30000" dirty="0" smtClean="0">
                <a:latin typeface="Gill Sans" panose="020B0702020104020203" pitchFamily="34" charset="0"/>
              </a:rPr>
              <a:t>, awaken your senses as you are transported to our virtual local coastline, create land in our interactive sandpit and view many weird and wonderful creatures who live in the deepest oceans. </a:t>
            </a:r>
            <a:endParaRPr lang="en-GB" b="1" baseline="30000" dirty="0">
              <a:latin typeface="Gill Sans" panose="020B0702020104020203" pitchFamily="34" charset="0"/>
            </a:endParaRPr>
          </a:p>
        </p:txBody>
      </p:sp>
    </p:spTree>
    <p:extLst>
      <p:ext uri="{BB962C8B-B14F-4D97-AF65-F5344CB8AC3E}">
        <p14:creationId xmlns:p14="http://schemas.microsoft.com/office/powerpoint/2010/main" val="236227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566568" y="1803651"/>
            <a:ext cx="2893810" cy="17534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600" b="1" baseline="30000" dirty="0" smtClean="0">
                <a:latin typeface="Gill Sans" panose="020B0702020104020203" pitchFamily="34" charset="0"/>
              </a:rPr>
              <a:t>Next you can walk through the chilly Kingdom of Ice and learn about the polar region. You can touch the real ice walls on your way!</a:t>
            </a:r>
          </a:p>
        </p:txBody>
      </p:sp>
      <p:sp>
        <p:nvSpPr>
          <p:cNvPr id="20" name="Rounded Rectangle 19"/>
          <p:cNvSpPr/>
          <p:nvPr/>
        </p:nvSpPr>
        <p:spPr>
          <a:xfrm>
            <a:off x="473337" y="1445907"/>
            <a:ext cx="4894729"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046694" y="1703327"/>
            <a:ext cx="2408817" cy="2664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sz="2600" b="1" baseline="30000" dirty="0" smtClean="0">
                <a:latin typeface="Gill Sans" panose="020B0702020104020203" pitchFamily="34" charset="0"/>
              </a:rPr>
              <a:t>Follow the colourful rainbow walk way down to </a:t>
            </a:r>
            <a:r>
              <a:rPr lang="en-GB" sz="2600" b="1" baseline="30000" dirty="0" err="1" smtClean="0">
                <a:latin typeface="Gill Sans" panose="020B0702020104020203" pitchFamily="34" charset="0"/>
              </a:rPr>
              <a:t>Digi:Sea</a:t>
            </a:r>
            <a:r>
              <a:rPr lang="en-GB" sz="2600" b="1" baseline="30000" dirty="0" smtClean="0">
                <a:latin typeface="Gill Sans" panose="020B0702020104020203" pitchFamily="34" charset="0"/>
              </a:rPr>
              <a:t>, an interactive station where you can colour your own sea creature and upload it to the virtual ocean!</a:t>
            </a:r>
          </a:p>
        </p:txBody>
      </p:sp>
      <p:sp>
        <p:nvSpPr>
          <p:cNvPr id="30" name="Rounded Rectangle 29"/>
          <p:cNvSpPr/>
          <p:nvPr/>
        </p:nvSpPr>
        <p:spPr>
          <a:xfrm>
            <a:off x="5593976" y="1455026"/>
            <a:ext cx="6079864" cy="4972405"/>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0608"/>
          <a:stretch/>
        </p:blipFill>
        <p:spPr>
          <a:xfrm>
            <a:off x="3460378" y="1703327"/>
            <a:ext cx="1503368" cy="1491934"/>
          </a:xfrm>
          <a:prstGeom prst="roundRect">
            <a:avLst/>
          </a:prstGeom>
        </p:spPr>
      </p:pic>
      <p:sp>
        <p:nvSpPr>
          <p:cNvPr id="5" name="Rectangle 4"/>
          <p:cNvSpPr/>
          <p:nvPr/>
        </p:nvSpPr>
        <p:spPr>
          <a:xfrm>
            <a:off x="564058" y="3443562"/>
            <a:ext cx="4713284" cy="1343958"/>
          </a:xfrm>
          <a:prstGeom prst="rect">
            <a:avLst/>
          </a:prstGeom>
        </p:spPr>
        <p:txBody>
          <a:bodyPr wrap="square">
            <a:spAutoFit/>
          </a:bodyPr>
          <a:lstStyle/>
          <a:p>
            <a:pPr algn="ctr"/>
            <a:r>
              <a:rPr lang="en-GB" sz="2600" b="1" baseline="30000" dirty="0" smtClean="0">
                <a:latin typeface="Gill Sans" panose="020B0702020104020203" pitchFamily="34" charset="0"/>
              </a:rPr>
              <a:t>At the bottom of the Kingdom of Ice is another penguin viewing window.  Look out for the penguins on the ice, pebbled beach or swimming. </a:t>
            </a:r>
          </a:p>
          <a:p>
            <a:pPr algn="ctr"/>
            <a:endParaRPr lang="en-GB" b="1" baseline="30000" dirty="0" smtClean="0">
              <a:latin typeface="Gill Sans" panose="020B070202010402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9727" y="1585262"/>
            <a:ext cx="2029897" cy="2706530"/>
          </a:xfrm>
          <a:prstGeom prst="round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6824" b="25019"/>
          <a:stretch/>
        </p:blipFill>
        <p:spPr>
          <a:xfrm>
            <a:off x="886595" y="4600121"/>
            <a:ext cx="4077151" cy="1472571"/>
          </a:xfrm>
          <a:prstGeom prst="round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8510" t="47215" b="12157"/>
          <a:stretch/>
        </p:blipFill>
        <p:spPr>
          <a:xfrm>
            <a:off x="6640157" y="4422028"/>
            <a:ext cx="3829723" cy="1275480"/>
          </a:xfrm>
          <a:prstGeom prst="roundRect">
            <a:avLst/>
          </a:prstGeom>
        </p:spPr>
      </p:pic>
      <p:sp>
        <p:nvSpPr>
          <p:cNvPr id="13" name="Rectangle 12"/>
          <p:cNvSpPr/>
          <p:nvPr/>
        </p:nvSpPr>
        <p:spPr>
          <a:xfrm>
            <a:off x="5923110" y="5501761"/>
            <a:ext cx="5471175" cy="952761"/>
          </a:xfrm>
          <a:prstGeom prst="rect">
            <a:avLst/>
          </a:prstGeom>
        </p:spPr>
        <p:txBody>
          <a:bodyPr wrap="square">
            <a:spAutoFit/>
          </a:bodyPr>
          <a:lstStyle/>
          <a:p>
            <a:pPr algn="ctr">
              <a:lnSpc>
                <a:spcPct val="110000"/>
              </a:lnSpc>
            </a:pPr>
            <a:endParaRPr lang="en-GB" sz="2600" b="1" baseline="30000" dirty="0" smtClean="0">
              <a:latin typeface="Gill Sans" panose="020B0702020104020203" pitchFamily="34" charset="0"/>
            </a:endParaRPr>
          </a:p>
          <a:p>
            <a:pPr algn="ctr">
              <a:lnSpc>
                <a:spcPct val="110000"/>
              </a:lnSpc>
            </a:pPr>
            <a:r>
              <a:rPr lang="en-GB" sz="2600" b="1" baseline="30000" dirty="0" smtClean="0">
                <a:latin typeface="Gill Sans" panose="020B0702020104020203" pitchFamily="34" charset="0"/>
              </a:rPr>
              <a:t>Next, turn around and head down the stairs or use the accessible lift in the corner.</a:t>
            </a:r>
            <a:endParaRPr lang="en-GB" sz="2600" b="1" baseline="30000" dirty="0">
              <a:latin typeface="Gill Sans" panose="020B0702020104020203" pitchFamily="34" charset="0"/>
            </a:endParaRPr>
          </a:p>
        </p:txBody>
      </p:sp>
    </p:spTree>
    <p:extLst>
      <p:ext uri="{BB962C8B-B14F-4D97-AF65-F5344CB8AC3E}">
        <p14:creationId xmlns:p14="http://schemas.microsoft.com/office/powerpoint/2010/main" val="3576891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586291" y="1856251"/>
            <a:ext cx="5206701" cy="10576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When you arrive at Deep Blue One make sure you don’t miss seeing our smaller animal displays around hidden corners. </a:t>
            </a:r>
          </a:p>
          <a:p>
            <a:pPr marL="0" indent="0" algn="ctr">
              <a:buNone/>
            </a:pPr>
            <a:r>
              <a:rPr lang="en-GB" b="1" baseline="30000" dirty="0" smtClean="0">
                <a:latin typeface="Gill Sans" panose="020B0702020104020203" pitchFamily="34" charset="0"/>
              </a:rPr>
              <a:t>The room is quite dark with lots of bright lights and loud noises. </a:t>
            </a:r>
            <a:endParaRPr lang="en-GB" b="1" baseline="30000" dirty="0">
              <a:latin typeface="Gill Sans" panose="020B0702020104020203" pitchFamily="34" charset="0"/>
            </a:endParaRPr>
          </a:p>
        </p:txBody>
      </p:sp>
      <p:sp>
        <p:nvSpPr>
          <p:cNvPr id="20" name="Rounded Rectangle 19"/>
          <p:cNvSpPr/>
          <p:nvPr/>
        </p:nvSpPr>
        <p:spPr>
          <a:xfrm>
            <a:off x="473337" y="1445907"/>
            <a:ext cx="5432611"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420972" y="1764253"/>
            <a:ext cx="5111226" cy="2299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b="1" baseline="30000" dirty="0" smtClean="0">
                <a:latin typeface="Gill Sans" panose="020B0702020104020203" pitchFamily="34" charset="0"/>
              </a:rPr>
              <a:t>You are getting close to the end of your visit now. Make your way through the stunning viewing tunnel and see the schooling fish, amazing sharks and rays swimming all around. You may have to wait a short while to enter this space. </a:t>
            </a:r>
            <a:endParaRPr lang="en-GB" b="1" baseline="30000" dirty="0">
              <a:latin typeface="Gill Sans" panose="020B0702020104020203" pitchFamily="34" charset="0"/>
            </a:endParaRPr>
          </a:p>
        </p:txBody>
      </p:sp>
      <p:sp>
        <p:nvSpPr>
          <p:cNvPr id="30" name="Rounded Rectangle 29"/>
          <p:cNvSpPr/>
          <p:nvPr/>
        </p:nvSpPr>
        <p:spPr>
          <a:xfrm>
            <a:off x="6228678" y="1445908"/>
            <a:ext cx="5445162"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8990" y="3685353"/>
            <a:ext cx="3692445" cy="2461630"/>
          </a:xfrm>
          <a:prstGeom prst="round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57" y="3315093"/>
            <a:ext cx="4034567" cy="3025925"/>
          </a:xfrm>
          <a:prstGeom prst="roundRect">
            <a:avLst/>
          </a:prstGeom>
        </p:spPr>
      </p:pic>
    </p:spTree>
    <p:extLst>
      <p:ext uri="{BB962C8B-B14F-4D97-AF65-F5344CB8AC3E}">
        <p14:creationId xmlns:p14="http://schemas.microsoft.com/office/powerpoint/2010/main" val="1124729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3337" y="1445907"/>
            <a:ext cx="4227755"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119F91"/>
          </a:solidFill>
          <a:ln>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34029" y="1764253"/>
            <a:ext cx="3937971" cy="2538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At the end of the tunnel you can turn left for Glimpse to learn about the engineering work</a:t>
            </a:r>
            <a:r>
              <a:rPr lang="en-GB" b="1" dirty="0" smtClean="0">
                <a:latin typeface="Gill Sans" panose="020B0702020104020203" pitchFamily="34" charset="0"/>
              </a:rPr>
              <a:t> </a:t>
            </a:r>
            <a:r>
              <a:rPr lang="en-GB" b="1" baseline="30000" dirty="0" smtClean="0">
                <a:latin typeface="Gill Sans" panose="020B0702020104020203" pitchFamily="34" charset="0"/>
              </a:rPr>
              <a:t>that keep the aquariums running, or you can</a:t>
            </a:r>
            <a:r>
              <a:rPr lang="en-GB" b="1" dirty="0" smtClean="0">
                <a:latin typeface="Gill Sans" panose="020B0702020104020203" pitchFamily="34" charset="0"/>
              </a:rPr>
              <a:t> </a:t>
            </a:r>
            <a:r>
              <a:rPr lang="en-GB" b="1" baseline="30000" dirty="0" smtClean="0">
                <a:latin typeface="Gill Sans" panose="020B0702020104020203" pitchFamily="34" charset="0"/>
              </a:rPr>
              <a:t>turn right towards the lift</a:t>
            </a:r>
            <a:r>
              <a:rPr lang="en-GB" b="1" dirty="0" smtClean="0">
                <a:latin typeface="Gill Sans" panose="020B0702020104020203" pitchFamily="34" charset="0"/>
              </a:rPr>
              <a:t> </a:t>
            </a:r>
            <a:r>
              <a:rPr lang="en-GB" b="1" baseline="30000" dirty="0" smtClean="0">
                <a:latin typeface="Gill Sans" panose="020B0702020104020203" pitchFamily="34" charset="0"/>
              </a:rPr>
              <a:t>and stairs to exit.</a:t>
            </a:r>
          </a:p>
        </p:txBody>
      </p:sp>
      <p:sp>
        <p:nvSpPr>
          <p:cNvPr id="30" name="Rounded Rectangle 29"/>
          <p:cNvSpPr/>
          <p:nvPr/>
        </p:nvSpPr>
        <p:spPr>
          <a:xfrm>
            <a:off x="4967343" y="1445908"/>
            <a:ext cx="6706497" cy="4981524"/>
          </a:xfrm>
          <a:prstGeom prst="roundRect">
            <a:avLst/>
          </a:prstGeom>
          <a:noFill/>
          <a:ln w="28575">
            <a:solidFill>
              <a:srgbClr val="11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6"/>
          <p:cNvSpPr txBox="1">
            <a:spLocks/>
          </p:cNvSpPr>
          <p:nvPr/>
        </p:nvSpPr>
        <p:spPr>
          <a:xfrm>
            <a:off x="5075143" y="1764253"/>
            <a:ext cx="6457055" cy="2237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The last stage of your journey is the bubble lift. Take a ride through the 10m deep Endless Ocean exhibit. During off peak and term time there may be a short pause for you to admire the view, including a sneak peek behind the scenes! If you prefer you can use the scenic stairs instead. There are 75 steps to the top with some wonderful viewing areas along the way.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480" y="3936669"/>
            <a:ext cx="3221467" cy="2147645"/>
          </a:xfrm>
          <a:prstGeom prst="round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209"/>
          <a:stretch/>
        </p:blipFill>
        <p:spPr>
          <a:xfrm>
            <a:off x="5204234" y="3613453"/>
            <a:ext cx="3013713" cy="2519155"/>
          </a:xfrm>
          <a:prstGeom prst="round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2902"/>
          <a:stretch/>
        </p:blipFill>
        <p:spPr>
          <a:xfrm>
            <a:off x="8458576" y="3613454"/>
            <a:ext cx="2925704" cy="2470860"/>
          </a:xfrm>
          <a:prstGeom prst="roundRect">
            <a:avLst/>
          </a:prstGeom>
        </p:spPr>
      </p:pic>
    </p:spTree>
    <p:extLst>
      <p:ext uri="{BB962C8B-B14F-4D97-AF65-F5344CB8AC3E}">
        <p14:creationId xmlns:p14="http://schemas.microsoft.com/office/powerpoint/2010/main" val="52272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53036" y="280705"/>
            <a:ext cx="10811435" cy="95743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00953"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i</a:t>
            </a:r>
            <a:r>
              <a:rPr lang="en-GB" sz="7200" b="1" dirty="0" smtClean="0">
                <a:solidFill>
                  <a:schemeClr val="bg1"/>
                </a:solidFill>
                <a:latin typeface="Amatic SC" panose="00000500000000000000" pitchFamily="2" charset="-79"/>
                <a:cs typeface="Amatic SC" panose="00000500000000000000" pitchFamily="2" charset="-79"/>
              </a:rPr>
              <a:t>ntroduction</a:t>
            </a:r>
            <a:endParaRPr lang="en-GB" sz="7200" b="1" dirty="0">
              <a:solidFill>
                <a:schemeClr val="bg1"/>
              </a:solidFill>
              <a:latin typeface="Amatic SC" panose="00000500000000000000" pitchFamily="2" charset="-79"/>
              <a:cs typeface="Amatic SC" panose="00000500000000000000" pitchFamily="2" charset="-79"/>
            </a:endParaRPr>
          </a:p>
        </p:txBody>
      </p:sp>
      <p:sp>
        <p:nvSpPr>
          <p:cNvPr id="3" name="Content Placeholder 2"/>
          <p:cNvSpPr>
            <a:spLocks noGrp="1"/>
          </p:cNvSpPr>
          <p:nvPr>
            <p:ph idx="1"/>
          </p:nvPr>
        </p:nvSpPr>
        <p:spPr>
          <a:xfrm>
            <a:off x="504202" y="1690688"/>
            <a:ext cx="11225936" cy="4486275"/>
          </a:xfrm>
        </p:spPr>
        <p:txBody>
          <a:bodyPr/>
          <a:lstStyle/>
          <a:p>
            <a:pPr marL="0" indent="0" algn="ctr">
              <a:buNone/>
            </a:pPr>
            <a:r>
              <a:rPr lang="en-GB" baseline="30000" dirty="0" smtClean="0">
                <a:latin typeface="Gill Sans" panose="020B0702020104020203" pitchFamily="34" charset="0"/>
              </a:rPr>
              <a:t>The Deep is an aquarium in Hull, where you can learn all about the </a:t>
            </a:r>
            <a:r>
              <a:rPr lang="en-GB" baseline="30000" dirty="0">
                <a:latin typeface="Gill Sans" panose="020B0702020104020203" pitchFamily="34" charset="0"/>
              </a:rPr>
              <a:t>world’s oceans and the creatures that live in them. See amazing animals including sharks, rays, turtles, and a colony of penguins.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7822" y="2265661"/>
            <a:ext cx="5258696" cy="2338221"/>
          </a:xfrm>
          <a:prstGeom prst="round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202" y="4738987"/>
            <a:ext cx="2641046" cy="1760529"/>
          </a:xfrm>
          <a:prstGeom prst="round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353" y="4738819"/>
            <a:ext cx="2624616" cy="1749744"/>
          </a:xfrm>
          <a:prstGeom prst="round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5522" y="4738819"/>
            <a:ext cx="2624616" cy="1749744"/>
          </a:xfrm>
          <a:prstGeom prst="round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8754" y="4738819"/>
            <a:ext cx="2641046" cy="1760697"/>
          </a:xfrm>
          <a:prstGeom prst="roundRect">
            <a:avLst/>
          </a:prstGeom>
        </p:spPr>
      </p:pic>
      <p:sp>
        <p:nvSpPr>
          <p:cNvPr id="11" name="Rounded Rectangle 10"/>
          <p:cNvSpPr/>
          <p:nvPr/>
        </p:nvSpPr>
        <p:spPr>
          <a:xfrm>
            <a:off x="173916" y="1389378"/>
            <a:ext cx="11844168" cy="5301878"/>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442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3337" y="1445907"/>
            <a:ext cx="5584115" cy="4981524"/>
          </a:xfrm>
          <a:prstGeom prst="roundRect">
            <a:avLst/>
          </a:prstGeom>
          <a:noFill/>
          <a:ln w="28575">
            <a:solidFill>
              <a:srgbClr val="7A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7A08A8"/>
          </a:solidFill>
          <a:ln>
            <a:solidFill>
              <a:srgbClr val="7A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smtClean="0">
                <a:solidFill>
                  <a:schemeClr val="bg1"/>
                </a:solidFill>
                <a:latin typeface="Amatic SC" panose="00000500000000000000" pitchFamily="2" charset="-79"/>
                <a:cs typeface="Amatic SC" panose="00000500000000000000" pitchFamily="2" charset="-79"/>
              </a:rPr>
              <a:t>before you leave</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900917" y="1952039"/>
            <a:ext cx="4787825" cy="2538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Finally, take the lift back down to the ground floor to exit The Deep. Here you will find the ‘</a:t>
            </a:r>
            <a:r>
              <a:rPr lang="en-GB" b="1" baseline="30000" dirty="0" err="1" smtClean="0">
                <a:latin typeface="Gill Sans" panose="020B0702020104020203" pitchFamily="34" charset="0"/>
              </a:rPr>
              <a:t>Deepartment</a:t>
            </a:r>
            <a:r>
              <a:rPr lang="en-GB" b="1" baseline="30000" dirty="0" smtClean="0">
                <a:latin typeface="Gill Sans" panose="020B0702020104020203" pitchFamily="34" charset="0"/>
              </a:rPr>
              <a:t>’ store with </a:t>
            </a:r>
          </a:p>
          <a:p>
            <a:pPr marL="0" indent="0" algn="ctr">
              <a:spcBef>
                <a:spcPts val="0"/>
              </a:spcBef>
              <a:buNone/>
            </a:pPr>
            <a:r>
              <a:rPr lang="en-GB" b="1" baseline="30000" dirty="0" smtClean="0">
                <a:latin typeface="Gill Sans" panose="020B0702020104020203" pitchFamily="34" charset="0"/>
              </a:rPr>
              <a:t>a range of souvenirs and gifts. </a:t>
            </a:r>
          </a:p>
        </p:txBody>
      </p:sp>
      <p:sp>
        <p:nvSpPr>
          <p:cNvPr id="30" name="Rounded Rectangle 29"/>
          <p:cNvSpPr/>
          <p:nvPr/>
        </p:nvSpPr>
        <p:spPr>
          <a:xfrm>
            <a:off x="6347012" y="1445908"/>
            <a:ext cx="5326828" cy="4981524"/>
          </a:xfrm>
          <a:prstGeom prst="roundRect">
            <a:avLst/>
          </a:prstGeom>
          <a:noFill/>
          <a:ln w="28575">
            <a:solidFill>
              <a:srgbClr val="7A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6"/>
          <p:cNvSpPr txBox="1">
            <a:spLocks/>
          </p:cNvSpPr>
          <p:nvPr/>
        </p:nvSpPr>
        <p:spPr>
          <a:xfrm>
            <a:off x="6659880" y="1828799"/>
            <a:ext cx="2398059" cy="2226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As you exit the shop, look out for the river turtles. </a:t>
            </a:r>
          </a:p>
          <a:p>
            <a:pPr marL="0" indent="0" algn="ctr">
              <a:spcBef>
                <a:spcPts val="0"/>
              </a:spcBef>
              <a:buNone/>
            </a:pPr>
            <a:endParaRPr lang="en-GB" b="1" baseline="30000" dirty="0" smtClean="0">
              <a:latin typeface="Gill Sans" panose="020B0702020104020203" pitchFamily="34" charset="0"/>
            </a:endParaRPr>
          </a:p>
          <a:p>
            <a:pPr marL="0" indent="0" algn="ctr">
              <a:spcBef>
                <a:spcPts val="0"/>
              </a:spcBef>
              <a:buNone/>
            </a:pPr>
            <a:r>
              <a:rPr lang="en-GB" b="1" baseline="30000" dirty="0" smtClean="0">
                <a:latin typeface="Gill Sans" panose="020B0702020104020203" pitchFamily="34" charset="0"/>
              </a:rPr>
              <a:t>‘Sea’ you soon!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55" y="3325328"/>
            <a:ext cx="5042351" cy="2857333"/>
          </a:xfrm>
          <a:prstGeom prst="round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8153" y="1728763"/>
            <a:ext cx="2267436" cy="1512380"/>
          </a:xfrm>
          <a:prstGeom prst="round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274" t="18592" b="7226"/>
          <a:stretch/>
        </p:blipFill>
        <p:spPr>
          <a:xfrm>
            <a:off x="6895407" y="3559506"/>
            <a:ext cx="4350182" cy="2549562"/>
          </a:xfrm>
          <a:prstGeom prst="roundRect">
            <a:avLst/>
          </a:prstGeom>
        </p:spPr>
      </p:pic>
    </p:spTree>
    <p:extLst>
      <p:ext uri="{BB962C8B-B14F-4D97-AF65-F5344CB8AC3E}">
        <p14:creationId xmlns:p14="http://schemas.microsoft.com/office/powerpoint/2010/main" val="382703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825625"/>
            <a:ext cx="2819400" cy="874544"/>
          </a:xfrm>
        </p:spPr>
        <p:txBody>
          <a:bodyPr>
            <a:noAutofit/>
          </a:bodyPr>
          <a:lstStyle/>
          <a:p>
            <a:pPr marL="0" indent="0" algn="ctr">
              <a:buNone/>
            </a:pPr>
            <a:r>
              <a:rPr lang="en-GB" sz="2400" dirty="0" smtClean="0">
                <a:latin typeface="Gill Sans" panose="020B0702020104020203" pitchFamily="34" charset="0"/>
              </a:rPr>
              <a:t>We will be visiting The Deep on</a:t>
            </a:r>
          </a:p>
        </p:txBody>
      </p:sp>
      <p:sp>
        <p:nvSpPr>
          <p:cNvPr id="11" name="Content Placeholder 6"/>
          <p:cNvSpPr txBox="1">
            <a:spLocks/>
          </p:cNvSpPr>
          <p:nvPr/>
        </p:nvSpPr>
        <p:spPr>
          <a:xfrm>
            <a:off x="510091" y="3065928"/>
            <a:ext cx="3475617" cy="310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sz="1600" u="sng" dirty="0" smtClean="0">
                <a:latin typeface="Gill Sans" panose="020B0702020104020203" pitchFamily="34" charset="0"/>
              </a:rPr>
              <a:t>Day of the week__________________</a:t>
            </a:r>
          </a:p>
          <a:p>
            <a:pPr marL="0" indent="0">
              <a:lnSpc>
                <a:spcPct val="200000"/>
              </a:lnSpc>
              <a:buFont typeface="Arial" panose="020B0604020202020204" pitchFamily="34" charset="0"/>
              <a:buNone/>
            </a:pPr>
            <a:r>
              <a:rPr lang="en-GB" sz="1600" u="sng" dirty="0" smtClean="0">
                <a:latin typeface="Gill Sans" panose="020B0702020104020203" pitchFamily="34" charset="0"/>
              </a:rPr>
              <a:t>Date____________________________</a:t>
            </a:r>
          </a:p>
          <a:p>
            <a:pPr marL="0" indent="0">
              <a:lnSpc>
                <a:spcPct val="200000"/>
              </a:lnSpc>
              <a:buFont typeface="Arial" panose="020B0604020202020204" pitchFamily="34" charset="0"/>
              <a:buNone/>
            </a:pPr>
            <a:r>
              <a:rPr lang="en-GB" sz="1600" u="sng" dirty="0" smtClean="0">
                <a:latin typeface="Gill Sans" panose="020B0702020104020203" pitchFamily="34" charset="0"/>
              </a:rPr>
              <a:t>Month__________________________</a:t>
            </a:r>
          </a:p>
          <a:p>
            <a:pPr marL="0" indent="0">
              <a:lnSpc>
                <a:spcPct val="200000"/>
              </a:lnSpc>
              <a:buFont typeface="Arial" panose="020B0604020202020204" pitchFamily="34" charset="0"/>
              <a:buNone/>
            </a:pPr>
            <a:r>
              <a:rPr lang="en-GB" sz="1600" u="sng" dirty="0" smtClean="0">
                <a:latin typeface="Gill Sans" panose="020B0702020104020203" pitchFamily="34" charset="0"/>
              </a:rPr>
              <a:t>Year____________________________</a:t>
            </a:r>
            <a:endParaRPr lang="en-GB" sz="1600" u="sng" dirty="0">
              <a:latin typeface="Gill Sans" panose="020B0702020104020203" pitchFamily="34" charset="0"/>
            </a:endParaRPr>
          </a:p>
        </p:txBody>
      </p:sp>
      <p:sp>
        <p:nvSpPr>
          <p:cNvPr id="12" name="Content Placeholder 6"/>
          <p:cNvSpPr txBox="1">
            <a:spLocks/>
          </p:cNvSpPr>
          <p:nvPr/>
        </p:nvSpPr>
        <p:spPr>
          <a:xfrm>
            <a:off x="4696036" y="1825625"/>
            <a:ext cx="2819400" cy="87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dirty="0" smtClean="0">
                <a:latin typeface="Gill Sans" panose="020B0702020104020203" pitchFamily="34" charset="0"/>
              </a:rPr>
              <a:t>We will leave at </a:t>
            </a:r>
            <a:endParaRPr lang="en-GB" sz="2400" dirty="0">
              <a:latin typeface="Gill Sans" panose="020B0702020104020203"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1007" y="2700169"/>
            <a:ext cx="2869458" cy="2869458"/>
          </a:xfrm>
          <a:prstGeom prst="rect">
            <a:avLst/>
          </a:prstGeom>
        </p:spPr>
      </p:pic>
      <p:sp>
        <p:nvSpPr>
          <p:cNvPr id="15" name="Content Placeholder 6"/>
          <p:cNvSpPr txBox="1">
            <a:spLocks/>
          </p:cNvSpPr>
          <p:nvPr/>
        </p:nvSpPr>
        <p:spPr>
          <a:xfrm>
            <a:off x="8401723" y="1841930"/>
            <a:ext cx="3216536" cy="8745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dirty="0" smtClean="0">
                <a:latin typeface="Gill Sans" panose="020B0702020104020203" pitchFamily="34" charset="0"/>
              </a:rPr>
              <a:t>We will be travelling to The Deep by</a:t>
            </a:r>
            <a:endParaRPr lang="en-GB" sz="2400" dirty="0">
              <a:latin typeface="Gill Sans" panose="020B0702020104020203" pitchFamily="34"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 t="4305" r="-1034" b="-1"/>
          <a:stretch/>
        </p:blipFill>
        <p:spPr>
          <a:xfrm>
            <a:off x="8266461" y="2761371"/>
            <a:ext cx="1634764" cy="1029746"/>
          </a:xfrm>
          <a:prstGeom prst="round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26496"/>
          <a:stretch/>
        </p:blipFill>
        <p:spPr>
          <a:xfrm>
            <a:off x="8267622" y="4620408"/>
            <a:ext cx="1641664" cy="1027358"/>
          </a:xfrm>
          <a:prstGeom prst="round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468" r="5147"/>
          <a:stretch/>
        </p:blipFill>
        <p:spPr>
          <a:xfrm>
            <a:off x="10137948" y="4594223"/>
            <a:ext cx="1639651" cy="1027357"/>
          </a:xfrm>
          <a:prstGeom prst="round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846" y="2763760"/>
            <a:ext cx="1637753" cy="1027357"/>
          </a:xfrm>
          <a:prstGeom prst="roundRect">
            <a:avLst/>
          </a:prstGeom>
        </p:spPr>
      </p:pic>
      <p:sp>
        <p:nvSpPr>
          <p:cNvPr id="20" name="Rounded Rectangle 19"/>
          <p:cNvSpPr/>
          <p:nvPr/>
        </p:nvSpPr>
        <p:spPr>
          <a:xfrm>
            <a:off x="365760" y="1690688"/>
            <a:ext cx="3770590" cy="4753143"/>
          </a:xfrm>
          <a:prstGeom prst="roundRect">
            <a:avLst/>
          </a:prstGeom>
          <a:noFill/>
          <a:ln w="28575">
            <a:solidFill>
              <a:srgbClr val="C60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4318157" y="1690688"/>
            <a:ext cx="3575158" cy="4753143"/>
          </a:xfrm>
          <a:prstGeom prst="roundRect">
            <a:avLst/>
          </a:prstGeom>
          <a:noFill/>
          <a:ln w="28575">
            <a:solidFill>
              <a:srgbClr val="C60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8131936" y="1671544"/>
            <a:ext cx="3770590" cy="4753143"/>
          </a:xfrm>
          <a:prstGeom prst="roundRect">
            <a:avLst/>
          </a:prstGeom>
          <a:noFill/>
          <a:ln w="28575">
            <a:solidFill>
              <a:srgbClr val="C60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8266461" y="3828496"/>
            <a:ext cx="1642825" cy="369332"/>
          </a:xfrm>
          <a:prstGeom prst="rect">
            <a:avLst/>
          </a:prstGeom>
          <a:noFill/>
        </p:spPr>
        <p:txBody>
          <a:bodyPr wrap="square" rtlCol="0">
            <a:spAutoFit/>
          </a:bodyPr>
          <a:lstStyle/>
          <a:p>
            <a:pPr algn="ctr"/>
            <a:r>
              <a:rPr lang="en-GB" dirty="0" smtClean="0">
                <a:latin typeface="Gill Sans" panose="020B0702020104020203" pitchFamily="34" charset="0"/>
              </a:rPr>
              <a:t>Bus</a:t>
            </a:r>
            <a:endParaRPr lang="en-GB" dirty="0">
              <a:latin typeface="Gill Sans" panose="020B0702020104020203" pitchFamily="34" charset="0"/>
            </a:endParaRPr>
          </a:p>
        </p:txBody>
      </p:sp>
      <p:sp>
        <p:nvSpPr>
          <p:cNvPr id="24" name="TextBox 23"/>
          <p:cNvSpPr txBox="1"/>
          <p:nvPr/>
        </p:nvSpPr>
        <p:spPr>
          <a:xfrm>
            <a:off x="10137948" y="3828496"/>
            <a:ext cx="1642825" cy="369332"/>
          </a:xfrm>
          <a:prstGeom prst="rect">
            <a:avLst/>
          </a:prstGeom>
          <a:noFill/>
        </p:spPr>
        <p:txBody>
          <a:bodyPr wrap="square" rtlCol="0">
            <a:spAutoFit/>
          </a:bodyPr>
          <a:lstStyle/>
          <a:p>
            <a:pPr algn="ctr"/>
            <a:r>
              <a:rPr lang="en-GB" dirty="0" smtClean="0">
                <a:latin typeface="Gill Sans" panose="020B0702020104020203" pitchFamily="34" charset="0"/>
              </a:rPr>
              <a:t>Coach</a:t>
            </a:r>
            <a:endParaRPr lang="en-GB" dirty="0">
              <a:latin typeface="Gill Sans" panose="020B0702020104020203" pitchFamily="34" charset="0"/>
            </a:endParaRPr>
          </a:p>
        </p:txBody>
      </p:sp>
      <p:sp>
        <p:nvSpPr>
          <p:cNvPr id="25" name="TextBox 24"/>
          <p:cNvSpPr txBox="1"/>
          <p:nvPr/>
        </p:nvSpPr>
        <p:spPr>
          <a:xfrm>
            <a:off x="8277218" y="5698790"/>
            <a:ext cx="1642825" cy="369332"/>
          </a:xfrm>
          <a:prstGeom prst="rect">
            <a:avLst/>
          </a:prstGeom>
          <a:noFill/>
        </p:spPr>
        <p:txBody>
          <a:bodyPr wrap="square" rtlCol="0">
            <a:spAutoFit/>
          </a:bodyPr>
          <a:lstStyle/>
          <a:p>
            <a:pPr algn="ctr"/>
            <a:r>
              <a:rPr lang="en-GB" dirty="0" smtClean="0">
                <a:latin typeface="Gill Sans" panose="020B0702020104020203" pitchFamily="34" charset="0"/>
              </a:rPr>
              <a:t>Train</a:t>
            </a:r>
            <a:endParaRPr lang="en-GB" dirty="0">
              <a:latin typeface="Gill Sans" panose="020B0702020104020203" pitchFamily="34" charset="0"/>
            </a:endParaRPr>
          </a:p>
        </p:txBody>
      </p:sp>
      <p:sp>
        <p:nvSpPr>
          <p:cNvPr id="26" name="TextBox 25"/>
          <p:cNvSpPr txBox="1"/>
          <p:nvPr/>
        </p:nvSpPr>
        <p:spPr>
          <a:xfrm>
            <a:off x="10148705" y="5698790"/>
            <a:ext cx="1642825" cy="369332"/>
          </a:xfrm>
          <a:prstGeom prst="rect">
            <a:avLst/>
          </a:prstGeom>
          <a:noFill/>
        </p:spPr>
        <p:txBody>
          <a:bodyPr wrap="square" rtlCol="0">
            <a:spAutoFit/>
          </a:bodyPr>
          <a:lstStyle/>
          <a:p>
            <a:pPr algn="ctr"/>
            <a:r>
              <a:rPr lang="en-GB" dirty="0" smtClean="0">
                <a:latin typeface="Gill Sans" panose="020B0702020104020203" pitchFamily="34" charset="0"/>
              </a:rPr>
              <a:t>Car</a:t>
            </a:r>
            <a:endParaRPr lang="en-GB" dirty="0">
              <a:latin typeface="Gill Sans" panose="020B0702020104020203" pitchFamily="34" charset="0"/>
            </a:endParaRPr>
          </a:p>
        </p:txBody>
      </p:sp>
      <p:sp>
        <p:nvSpPr>
          <p:cNvPr id="28" name="Rounded Rectangle 27"/>
          <p:cNvSpPr/>
          <p:nvPr/>
        </p:nvSpPr>
        <p:spPr>
          <a:xfrm>
            <a:off x="720763" y="280705"/>
            <a:ext cx="10811435" cy="957431"/>
          </a:xfrm>
          <a:prstGeom prst="roundRect">
            <a:avLst/>
          </a:prstGeom>
          <a:solidFill>
            <a:srgbClr val="C60C5C"/>
          </a:solidFill>
          <a:ln>
            <a:solidFill>
              <a:srgbClr val="C60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t</a:t>
            </a:r>
            <a:r>
              <a:rPr lang="en-GB" sz="7200" b="1" dirty="0" smtClean="0">
                <a:solidFill>
                  <a:schemeClr val="bg1"/>
                </a:solidFill>
                <a:latin typeface="Amatic SC" panose="00000500000000000000" pitchFamily="2" charset="-79"/>
                <a:cs typeface="Amatic SC" panose="00000500000000000000" pitchFamily="2" charset="-79"/>
              </a:rPr>
              <a:t>ravelling to the deep</a:t>
            </a:r>
            <a:endParaRPr lang="en-GB" sz="7200" b="1" dirty="0">
              <a:solidFill>
                <a:schemeClr val="bg1"/>
              </a:solidFill>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49394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785309" y="2035135"/>
            <a:ext cx="4679575"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a:latin typeface="Gill Sans" panose="020B0702020104020203" pitchFamily="34" charset="0"/>
              </a:rPr>
              <a:t>This is where your coach will drop you off at the start of the day and pick you up to take you home at the end of your visit. </a:t>
            </a:r>
          </a:p>
        </p:txBody>
      </p:sp>
      <p:sp>
        <p:nvSpPr>
          <p:cNvPr id="20" name="Rounded Rectangle 19"/>
          <p:cNvSpPr/>
          <p:nvPr/>
        </p:nvSpPr>
        <p:spPr>
          <a:xfrm>
            <a:off x="473337" y="1674288"/>
            <a:ext cx="5303520"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smtClean="0">
                <a:solidFill>
                  <a:schemeClr val="bg1"/>
                </a:solidFill>
                <a:latin typeface="Amatic SC" panose="00000500000000000000" pitchFamily="2" charset="-79"/>
                <a:cs typeface="Amatic SC" panose="00000500000000000000" pitchFamily="2" charset="-79"/>
              </a:rPr>
              <a:t>arrival</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682292" y="2035135"/>
            <a:ext cx="4679575"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We will greet you when you arrive and give you a timetable for your visit. </a:t>
            </a:r>
          </a:p>
          <a:p>
            <a:pPr marL="0" indent="0" algn="ctr">
              <a:buNone/>
            </a:pPr>
            <a:r>
              <a:rPr lang="en-GB" b="1" baseline="30000" dirty="0" smtClean="0">
                <a:latin typeface="Gill Sans" panose="020B0702020104020203" pitchFamily="34" charset="0"/>
              </a:rPr>
              <a:t>If you are having a workshop we will be one of your teachers. </a:t>
            </a:r>
            <a:endParaRPr lang="en-GB" b="1" baseline="30000" dirty="0">
              <a:latin typeface="Gill Sans" panose="020B0702020104020203" pitchFamily="34" charset="0"/>
            </a:endParaRPr>
          </a:p>
        </p:txBody>
      </p:sp>
      <p:sp>
        <p:nvSpPr>
          <p:cNvPr id="30" name="Rounded Rectangle 29"/>
          <p:cNvSpPr/>
          <p:nvPr/>
        </p:nvSpPr>
        <p:spPr>
          <a:xfrm>
            <a:off x="6370320" y="1674288"/>
            <a:ext cx="5303520"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2549" y="3470517"/>
            <a:ext cx="3189939" cy="2392455"/>
          </a:xfrm>
          <a:prstGeom prst="round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811" y="3241019"/>
            <a:ext cx="3801933" cy="2851450"/>
          </a:xfrm>
          <a:prstGeom prst="roundRect">
            <a:avLst/>
          </a:prstGeom>
        </p:spPr>
      </p:pic>
    </p:spTree>
    <p:extLst>
      <p:ext uri="{BB962C8B-B14F-4D97-AF65-F5344CB8AC3E}">
        <p14:creationId xmlns:p14="http://schemas.microsoft.com/office/powerpoint/2010/main" val="6768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785309" y="2035135"/>
            <a:ext cx="4679575"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We will make sure that you have a storage basket to put your coats and lunch in. </a:t>
            </a:r>
            <a:endParaRPr lang="en-GB" b="1" baseline="30000" dirty="0">
              <a:latin typeface="Gill Sans" panose="020B0702020104020203" pitchFamily="34" charset="0"/>
            </a:endParaRPr>
          </a:p>
        </p:txBody>
      </p:sp>
      <p:sp>
        <p:nvSpPr>
          <p:cNvPr id="20" name="Rounded Rectangle 19"/>
          <p:cNvSpPr/>
          <p:nvPr/>
        </p:nvSpPr>
        <p:spPr>
          <a:xfrm>
            <a:off x="473337" y="1674288"/>
            <a:ext cx="5303520"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smtClean="0">
                <a:solidFill>
                  <a:schemeClr val="bg1"/>
                </a:solidFill>
                <a:latin typeface="Amatic SC" panose="00000500000000000000" pitchFamily="2" charset="-79"/>
                <a:cs typeface="Amatic SC" panose="00000500000000000000" pitchFamily="2" charset="-79"/>
              </a:rPr>
              <a:t>arrival</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6682292" y="2035135"/>
            <a:ext cx="4679575"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This is the corridor where you will find our </a:t>
            </a:r>
            <a:r>
              <a:rPr lang="en-GB" b="1" baseline="30000" dirty="0" err="1" smtClean="0">
                <a:latin typeface="Gill Sans" panose="020B0702020104020203" pitchFamily="34" charset="0"/>
              </a:rPr>
              <a:t>SeaLabs</a:t>
            </a:r>
            <a:r>
              <a:rPr lang="en-GB" b="1" baseline="30000" dirty="0" smtClean="0">
                <a:latin typeface="Gill Sans" panose="020B0702020104020203" pitchFamily="34" charset="0"/>
              </a:rPr>
              <a:t>. You may have to wait here for the workshop to begin. </a:t>
            </a:r>
            <a:endParaRPr lang="en-GB" b="1" baseline="30000" dirty="0">
              <a:latin typeface="Gill Sans" panose="020B0702020104020203" pitchFamily="34" charset="0"/>
            </a:endParaRPr>
          </a:p>
        </p:txBody>
      </p:sp>
      <p:sp>
        <p:nvSpPr>
          <p:cNvPr id="30" name="Rounded Rectangle 29"/>
          <p:cNvSpPr/>
          <p:nvPr/>
        </p:nvSpPr>
        <p:spPr>
          <a:xfrm>
            <a:off x="6370320" y="1674288"/>
            <a:ext cx="5303520"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946" y="3202248"/>
            <a:ext cx="4335332" cy="2890221"/>
          </a:xfrm>
          <a:prstGeom prst="round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6263" y="2819305"/>
            <a:ext cx="2569620" cy="3426160"/>
          </a:xfrm>
          <a:prstGeom prst="roundRect">
            <a:avLst/>
          </a:prstGeom>
        </p:spPr>
      </p:pic>
    </p:spTree>
    <p:extLst>
      <p:ext uri="{BB962C8B-B14F-4D97-AF65-F5344CB8AC3E}">
        <p14:creationId xmlns:p14="http://schemas.microsoft.com/office/powerpoint/2010/main" val="135818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720763" y="280705"/>
            <a:ext cx="10811435" cy="95743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smtClean="0">
                <a:solidFill>
                  <a:schemeClr val="bg1"/>
                </a:solidFill>
                <a:latin typeface="Amatic SC" panose="00000500000000000000" pitchFamily="2" charset="-79"/>
                <a:cs typeface="Amatic SC" panose="00000500000000000000" pitchFamily="2" charset="-79"/>
              </a:rPr>
              <a:t>arrival</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1365325" y="2013620"/>
            <a:ext cx="9522310"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Workshops take place in our fantastic </a:t>
            </a:r>
            <a:r>
              <a:rPr lang="en-GB" b="1" baseline="30000" dirty="0" err="1" smtClean="0">
                <a:latin typeface="Gill Sans" panose="020B0702020104020203" pitchFamily="34" charset="0"/>
              </a:rPr>
              <a:t>SeaLabs</a:t>
            </a:r>
            <a:r>
              <a:rPr lang="en-GB" b="1" baseline="30000" dirty="0" smtClean="0">
                <a:latin typeface="Gill Sans" panose="020B0702020104020203" pitchFamily="34" charset="0"/>
              </a:rPr>
              <a:t>, with microscopes, infinity mirrors and sensory bubble tubes. </a:t>
            </a:r>
            <a:endParaRPr lang="en-GB" b="1" baseline="30000" dirty="0">
              <a:latin typeface="Gill Sans" panose="020B0702020104020203" pitchFamily="34" charset="0"/>
            </a:endParaRPr>
          </a:p>
        </p:txBody>
      </p:sp>
      <p:sp>
        <p:nvSpPr>
          <p:cNvPr id="30" name="Rounded Rectangle 29"/>
          <p:cNvSpPr/>
          <p:nvPr/>
        </p:nvSpPr>
        <p:spPr>
          <a:xfrm>
            <a:off x="516367" y="1674288"/>
            <a:ext cx="11157473"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160" y="2918850"/>
            <a:ext cx="4512385" cy="3008257"/>
          </a:xfrm>
          <a:prstGeom prst="round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94" y="2918850"/>
            <a:ext cx="4512385" cy="3009761"/>
          </a:xfrm>
          <a:prstGeom prst="roundRect">
            <a:avLst/>
          </a:prstGeom>
        </p:spPr>
      </p:pic>
    </p:spTree>
    <p:extLst>
      <p:ext uri="{BB962C8B-B14F-4D97-AF65-F5344CB8AC3E}">
        <p14:creationId xmlns:p14="http://schemas.microsoft.com/office/powerpoint/2010/main" val="213652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785309" y="1938316"/>
            <a:ext cx="3345627"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If at any point you need a toilet break there are male, female and accessible toilets on every floor. </a:t>
            </a:r>
            <a:endParaRPr lang="en-GB" b="1" baseline="30000" dirty="0">
              <a:latin typeface="Gill Sans" panose="020B0702020104020203" pitchFamily="34" charset="0"/>
            </a:endParaRPr>
          </a:p>
        </p:txBody>
      </p:sp>
      <p:sp>
        <p:nvSpPr>
          <p:cNvPr id="20" name="Rounded Rectangle 19"/>
          <p:cNvSpPr/>
          <p:nvPr/>
        </p:nvSpPr>
        <p:spPr>
          <a:xfrm>
            <a:off x="473338" y="1674288"/>
            <a:ext cx="3872752"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smtClean="0">
                <a:solidFill>
                  <a:schemeClr val="bg1"/>
                </a:solidFill>
                <a:latin typeface="Amatic SC" panose="00000500000000000000" pitchFamily="2" charset="-79"/>
                <a:cs typeface="Amatic SC" panose="00000500000000000000" pitchFamily="2" charset="-79"/>
              </a:rPr>
              <a:t>arrival</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4830184" y="1938316"/>
            <a:ext cx="6702014" cy="181046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GB" b="1" baseline="30000" dirty="0" smtClean="0">
                <a:latin typeface="Gill Sans" panose="020B0702020104020203" pitchFamily="34" charset="0"/>
              </a:rPr>
              <a:t>We also have a Changing Places facility on the ground floor (opposite the lifts). This has an adjustable bench, hoist, adjustable basin and mirror, centrally placed toilet and privacy screen. </a:t>
            </a:r>
          </a:p>
          <a:p>
            <a:pPr marL="0" indent="0" algn="ctr">
              <a:lnSpc>
                <a:spcPct val="110000"/>
              </a:lnSpc>
              <a:spcBef>
                <a:spcPts val="0"/>
              </a:spcBef>
              <a:buNone/>
            </a:pPr>
            <a:r>
              <a:rPr lang="en-GB" b="1" baseline="30000" dirty="0" smtClean="0">
                <a:latin typeface="Gill Sans" panose="020B0702020104020203" pitchFamily="34" charset="0"/>
              </a:rPr>
              <a:t>This facility is accessed with a radar key (you can either use your </a:t>
            </a:r>
          </a:p>
          <a:p>
            <a:pPr marL="0" indent="0" algn="ctr">
              <a:lnSpc>
                <a:spcPct val="110000"/>
              </a:lnSpc>
              <a:spcBef>
                <a:spcPts val="0"/>
              </a:spcBef>
              <a:buNone/>
            </a:pPr>
            <a:r>
              <a:rPr lang="en-GB" b="1" baseline="30000" dirty="0" smtClean="0">
                <a:latin typeface="Gill Sans" panose="020B0702020104020203" pitchFamily="34" charset="0"/>
              </a:rPr>
              <a:t>own or borrow one from reception). here for the workshop to begin. </a:t>
            </a:r>
            <a:endParaRPr lang="en-GB" b="1" baseline="30000" dirty="0">
              <a:latin typeface="Gill Sans" panose="020B0702020104020203" pitchFamily="34" charset="0"/>
            </a:endParaRPr>
          </a:p>
        </p:txBody>
      </p:sp>
      <p:sp>
        <p:nvSpPr>
          <p:cNvPr id="30" name="Rounded Rectangle 29"/>
          <p:cNvSpPr/>
          <p:nvPr/>
        </p:nvSpPr>
        <p:spPr>
          <a:xfrm>
            <a:off x="4658061" y="1674288"/>
            <a:ext cx="7015779" cy="475314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106"/>
          <a:stretch/>
        </p:blipFill>
        <p:spPr>
          <a:xfrm>
            <a:off x="779857" y="3184304"/>
            <a:ext cx="3259714" cy="3022697"/>
          </a:xfrm>
          <a:prstGeom prst="round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217" b="16287"/>
          <a:stretch/>
        </p:blipFill>
        <p:spPr>
          <a:xfrm>
            <a:off x="5212760" y="3334710"/>
            <a:ext cx="5936862" cy="2872291"/>
          </a:xfrm>
          <a:prstGeom prst="roundRect">
            <a:avLst/>
          </a:prstGeom>
        </p:spPr>
      </p:pic>
    </p:spTree>
    <p:extLst>
      <p:ext uri="{BB962C8B-B14F-4D97-AF65-F5344CB8AC3E}">
        <p14:creationId xmlns:p14="http://schemas.microsoft.com/office/powerpoint/2010/main" val="147918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720763" y="280705"/>
            <a:ext cx="10811435" cy="957431"/>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l</a:t>
            </a:r>
            <a:r>
              <a:rPr lang="en-GB" sz="7200" b="1" dirty="0" smtClean="0">
                <a:solidFill>
                  <a:schemeClr val="bg1"/>
                </a:solidFill>
                <a:latin typeface="Amatic SC" panose="00000500000000000000" pitchFamily="2" charset="-79"/>
                <a:cs typeface="Amatic SC" panose="00000500000000000000" pitchFamily="2" charset="-79"/>
              </a:rPr>
              <a:t>unch area</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1333948" y="1891178"/>
            <a:ext cx="9522310" cy="626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We may have lunch in the Observatory or Halfway café.</a:t>
            </a:r>
            <a:r>
              <a:rPr lang="en-GB" b="1" dirty="0" smtClean="0">
                <a:latin typeface="Gill Sans" panose="020B0702020104020203" pitchFamily="34" charset="0"/>
              </a:rPr>
              <a:t> </a:t>
            </a:r>
            <a:r>
              <a:rPr lang="en-GB" b="1" baseline="30000" dirty="0" smtClean="0">
                <a:latin typeface="Gill Sans" panose="020B0702020104020203" pitchFamily="34" charset="0"/>
              </a:rPr>
              <a:t>Toilets are available here. </a:t>
            </a:r>
            <a:endParaRPr lang="en-GB" b="1" baseline="30000" dirty="0">
              <a:latin typeface="Gill Sans" panose="020B0702020104020203" pitchFamily="34" charset="0"/>
            </a:endParaRPr>
          </a:p>
        </p:txBody>
      </p:sp>
      <p:sp>
        <p:nvSpPr>
          <p:cNvPr id="30" name="Rounded Rectangle 29"/>
          <p:cNvSpPr/>
          <p:nvPr/>
        </p:nvSpPr>
        <p:spPr>
          <a:xfrm>
            <a:off x="516367" y="1674288"/>
            <a:ext cx="11157473" cy="47531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635" r="78"/>
          <a:stretch/>
        </p:blipFill>
        <p:spPr>
          <a:xfrm>
            <a:off x="7194176" y="2502105"/>
            <a:ext cx="2988385" cy="3164801"/>
          </a:xfrm>
          <a:prstGeom prst="round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655" y="2502105"/>
            <a:ext cx="4733364" cy="3155576"/>
          </a:xfrm>
          <a:prstGeom prst="roundRect">
            <a:avLst/>
          </a:prstGeom>
        </p:spPr>
      </p:pic>
      <p:sp>
        <p:nvSpPr>
          <p:cNvPr id="10" name="Content Placeholder 6"/>
          <p:cNvSpPr txBox="1">
            <a:spLocks/>
          </p:cNvSpPr>
          <p:nvPr/>
        </p:nvSpPr>
        <p:spPr>
          <a:xfrm>
            <a:off x="2316032" y="5962685"/>
            <a:ext cx="3172609" cy="626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Observatory</a:t>
            </a:r>
            <a:endParaRPr lang="en-GB" b="1" baseline="30000" dirty="0">
              <a:latin typeface="Gill Sans" panose="020B0702020104020203" pitchFamily="34" charset="0"/>
            </a:endParaRPr>
          </a:p>
        </p:txBody>
      </p:sp>
      <p:sp>
        <p:nvSpPr>
          <p:cNvPr id="11" name="Content Placeholder 6"/>
          <p:cNvSpPr txBox="1">
            <a:spLocks/>
          </p:cNvSpPr>
          <p:nvPr/>
        </p:nvSpPr>
        <p:spPr>
          <a:xfrm>
            <a:off x="7102063" y="5962685"/>
            <a:ext cx="3172609" cy="626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baseline="30000" dirty="0" smtClean="0">
                <a:latin typeface="Gill Sans" panose="020B0702020104020203" pitchFamily="34" charset="0"/>
              </a:rPr>
              <a:t>Halfway café </a:t>
            </a:r>
            <a:endParaRPr lang="en-GB" b="1" baseline="30000" dirty="0">
              <a:latin typeface="Gill Sans" panose="020B0702020104020203" pitchFamily="34" charset="0"/>
            </a:endParaRPr>
          </a:p>
        </p:txBody>
      </p:sp>
    </p:spTree>
    <p:extLst>
      <p:ext uri="{BB962C8B-B14F-4D97-AF65-F5344CB8AC3E}">
        <p14:creationId xmlns:p14="http://schemas.microsoft.com/office/powerpoint/2010/main" val="95136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txBox="1">
            <a:spLocks/>
          </p:cNvSpPr>
          <p:nvPr/>
        </p:nvSpPr>
        <p:spPr>
          <a:xfrm>
            <a:off x="1409252" y="1968223"/>
            <a:ext cx="4507454" cy="181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b="1" baseline="30000" dirty="0" smtClean="0">
                <a:latin typeface="Gill Sans" panose="020B0702020104020203" pitchFamily="34" charset="0"/>
              </a:rPr>
              <a:t>These are the lifts you might use to get to the 3rd floor. You may take the stairs if you are with a big group. </a:t>
            </a:r>
          </a:p>
          <a:p>
            <a:pPr marL="0" indent="0" algn="ctr">
              <a:spcBef>
                <a:spcPts val="0"/>
              </a:spcBef>
              <a:buNone/>
            </a:pPr>
            <a:r>
              <a:rPr lang="en-GB" b="1" baseline="30000" dirty="0" smtClean="0">
                <a:latin typeface="Gill Sans" panose="020B0702020104020203" pitchFamily="34" charset="0"/>
              </a:rPr>
              <a:t>There are 81 steps to the 3rd floor. </a:t>
            </a:r>
            <a:endParaRPr lang="en-GB" b="1" baseline="30000" dirty="0">
              <a:latin typeface="Gill Sans" panose="020B0702020104020203" pitchFamily="34" charset="0"/>
            </a:endParaRPr>
          </a:p>
        </p:txBody>
      </p:sp>
      <p:sp>
        <p:nvSpPr>
          <p:cNvPr id="20" name="Rounded Rectangle 19"/>
          <p:cNvSpPr/>
          <p:nvPr/>
        </p:nvSpPr>
        <p:spPr>
          <a:xfrm>
            <a:off x="473337" y="1674288"/>
            <a:ext cx="6379284" cy="475314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720763" y="280705"/>
            <a:ext cx="10811435" cy="95743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868680" y="129463"/>
            <a:ext cx="10515600" cy="1325563"/>
          </a:xfrm>
        </p:spPr>
        <p:txBody>
          <a:bodyPr>
            <a:normAutofit/>
          </a:bodyPr>
          <a:lstStyle/>
          <a:p>
            <a:pPr algn="ctr"/>
            <a:r>
              <a:rPr lang="en-GB" sz="7200" b="1" dirty="0">
                <a:solidFill>
                  <a:schemeClr val="bg1"/>
                </a:solidFill>
                <a:latin typeface="Amatic SC" panose="00000500000000000000" pitchFamily="2" charset="-79"/>
                <a:cs typeface="Amatic SC" panose="00000500000000000000" pitchFamily="2" charset="-79"/>
              </a:rPr>
              <a:t>e</a:t>
            </a:r>
            <a:r>
              <a:rPr lang="en-GB" sz="7200" b="1" dirty="0" smtClean="0">
                <a:solidFill>
                  <a:schemeClr val="bg1"/>
                </a:solidFill>
                <a:latin typeface="Amatic SC" panose="00000500000000000000" pitchFamily="2" charset="-79"/>
                <a:cs typeface="Amatic SC" panose="00000500000000000000" pitchFamily="2" charset="-79"/>
              </a:rPr>
              <a:t>ntering the aquarium</a:t>
            </a:r>
            <a:endParaRPr lang="en-GB" sz="7200" b="1" dirty="0">
              <a:solidFill>
                <a:schemeClr val="bg1"/>
              </a:solidFill>
              <a:latin typeface="Amatic SC" panose="00000500000000000000" pitchFamily="2" charset="-79"/>
              <a:cs typeface="Amatic SC" panose="00000500000000000000" pitchFamily="2" charset="-79"/>
            </a:endParaRPr>
          </a:p>
        </p:txBody>
      </p:sp>
      <p:sp>
        <p:nvSpPr>
          <p:cNvPr id="27" name="Content Placeholder 6"/>
          <p:cNvSpPr txBox="1">
            <a:spLocks/>
          </p:cNvSpPr>
          <p:nvPr/>
        </p:nvSpPr>
        <p:spPr>
          <a:xfrm>
            <a:off x="7188796" y="1934010"/>
            <a:ext cx="4365814" cy="1591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700"/>
              </a:spcBef>
              <a:buNone/>
            </a:pPr>
            <a:r>
              <a:rPr lang="en-GB" sz="2400" b="1" baseline="30000" dirty="0" smtClean="0">
                <a:latin typeface="Gill Sans" panose="020B0702020104020203" pitchFamily="34" charset="0"/>
              </a:rPr>
              <a:t>On leaving the lift, the doors may open on either side. </a:t>
            </a:r>
          </a:p>
          <a:p>
            <a:pPr marL="0" indent="0" algn="ctr">
              <a:lnSpc>
                <a:spcPct val="100000"/>
              </a:lnSpc>
              <a:spcBef>
                <a:spcPts val="700"/>
              </a:spcBef>
              <a:buNone/>
            </a:pPr>
            <a:r>
              <a:rPr lang="en-GB" sz="2400" b="1" baseline="30000" dirty="0" smtClean="0">
                <a:latin typeface="Gill Sans" panose="020B0702020104020203" pitchFamily="34" charset="0"/>
              </a:rPr>
              <a:t>On one side, you will be able to see the Humber and maybe some ferries at the port out of the big window if it is a nice day.</a:t>
            </a:r>
            <a:endParaRPr lang="en-GB" sz="2400" b="1" baseline="30000" dirty="0">
              <a:latin typeface="Gill Sans" panose="020B0702020104020203" pitchFamily="34" charset="0"/>
            </a:endParaRPr>
          </a:p>
        </p:txBody>
      </p:sp>
      <p:sp>
        <p:nvSpPr>
          <p:cNvPr id="30" name="Rounded Rectangle 29"/>
          <p:cNvSpPr/>
          <p:nvPr/>
        </p:nvSpPr>
        <p:spPr>
          <a:xfrm>
            <a:off x="7022953" y="1674288"/>
            <a:ext cx="4650887" cy="475314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69" y="3535686"/>
            <a:ext cx="3347419" cy="2510564"/>
          </a:xfrm>
          <a:prstGeom prst="roundRect">
            <a:avLst/>
          </a:prstGeom>
        </p:spPr>
      </p:pic>
      <p:sp>
        <p:nvSpPr>
          <p:cNvPr id="4" name="TextBox 3"/>
          <p:cNvSpPr txBox="1"/>
          <p:nvPr/>
        </p:nvSpPr>
        <p:spPr>
          <a:xfrm>
            <a:off x="1048872" y="5562250"/>
            <a:ext cx="230213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000" b="1" dirty="0" smtClean="0">
                <a:solidFill>
                  <a:schemeClr val="bg1"/>
                </a:solidFill>
                <a:latin typeface="Gill Sans" panose="020B0702020104020203" pitchFamily="34" charset="0"/>
              </a:rPr>
              <a:t>Stairs this way</a:t>
            </a:r>
            <a:endParaRPr lang="en-GB" sz="2000" b="1" dirty="0">
              <a:solidFill>
                <a:schemeClr val="bg1"/>
              </a:solidFill>
              <a:latin typeface="Gill Sans" panose="020B0702020104020203" pitchFamily="34" charset="0"/>
            </a:endParaRPr>
          </a:p>
        </p:txBody>
      </p:sp>
      <p:cxnSp>
        <p:nvCxnSpPr>
          <p:cNvPr id="7" name="Straight Arrow Connector 6"/>
          <p:cNvCxnSpPr/>
          <p:nvPr/>
        </p:nvCxnSpPr>
        <p:spPr>
          <a:xfrm>
            <a:off x="2979869" y="5762305"/>
            <a:ext cx="74227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2549"/>
          <a:stretch/>
        </p:blipFill>
        <p:spPr>
          <a:xfrm>
            <a:off x="4132728" y="3547309"/>
            <a:ext cx="2580606" cy="2498941"/>
          </a:xfrm>
          <a:prstGeom prst="round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824" y="3455928"/>
            <a:ext cx="4126456" cy="2750971"/>
          </a:xfrm>
          <a:prstGeom prst="roundRect">
            <a:avLst/>
          </a:prstGeom>
        </p:spPr>
      </p:pic>
    </p:spTree>
    <p:extLst>
      <p:ext uri="{BB962C8B-B14F-4D97-AF65-F5344CB8AC3E}">
        <p14:creationId xmlns:p14="http://schemas.microsoft.com/office/powerpoint/2010/main" val="1118371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1272</Words>
  <Application>Microsoft Office PowerPoint</Application>
  <PresentationFormat>Widescreen</PresentationFormat>
  <Paragraphs>96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Amatic SC</vt:lpstr>
      <vt:lpstr>Arial</vt:lpstr>
      <vt:lpstr>Calibri</vt:lpstr>
      <vt:lpstr>Calibri Light</vt:lpstr>
      <vt:lpstr>Gill Sans</vt:lpstr>
      <vt:lpstr>Office Theme</vt:lpstr>
      <vt:lpstr>Social Story</vt:lpstr>
      <vt:lpstr>introduction</vt:lpstr>
      <vt:lpstr>travelling to the deep</vt:lpstr>
      <vt:lpstr>arrival</vt:lpstr>
      <vt:lpstr>arrival</vt:lpstr>
      <vt:lpstr>arrival</vt:lpstr>
      <vt:lpstr>arrival</vt:lpstr>
      <vt:lpstr>lunch area</vt:lpstr>
      <vt:lpstr>entering the aquarium</vt:lpstr>
      <vt:lpstr>entering the aquarium</vt:lpstr>
      <vt:lpstr>good to know before you start</vt:lpstr>
      <vt:lpstr>in the aquarium</vt:lpstr>
      <vt:lpstr>in the aquarium</vt:lpstr>
      <vt:lpstr>in the aquarium</vt:lpstr>
      <vt:lpstr>in the aquarium</vt:lpstr>
      <vt:lpstr>in the aquarium</vt:lpstr>
      <vt:lpstr>in the aquarium</vt:lpstr>
      <vt:lpstr>in the aquarium</vt:lpstr>
      <vt:lpstr>in the aquarium</vt:lpstr>
      <vt:lpstr>before you leave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Story</dc:title>
  <dc:creator>Dawn West</dc:creator>
  <cp:lastModifiedBy>Dawn West</cp:lastModifiedBy>
  <cp:revision>39</cp:revision>
  <dcterms:created xsi:type="dcterms:W3CDTF">2024-02-22T09:53:18Z</dcterms:created>
  <dcterms:modified xsi:type="dcterms:W3CDTF">2024-02-29T14:44:23Z</dcterms:modified>
</cp:coreProperties>
</file>